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48"/>
  </p:notesMasterIdLst>
  <p:sldIdLst>
    <p:sldId id="256" r:id="rId3"/>
    <p:sldId id="258" r:id="rId4"/>
    <p:sldId id="273" r:id="rId5"/>
    <p:sldId id="272" r:id="rId6"/>
    <p:sldId id="328" r:id="rId7"/>
    <p:sldId id="326" r:id="rId8"/>
    <p:sldId id="274" r:id="rId9"/>
    <p:sldId id="261" r:id="rId10"/>
    <p:sldId id="262" r:id="rId11"/>
    <p:sldId id="263" r:id="rId12"/>
    <p:sldId id="264" r:id="rId13"/>
    <p:sldId id="265" r:id="rId14"/>
    <p:sldId id="266" r:id="rId15"/>
    <p:sldId id="267" r:id="rId16"/>
    <p:sldId id="268" r:id="rId17"/>
    <p:sldId id="269" r:id="rId18"/>
    <p:sldId id="270" r:id="rId19"/>
    <p:sldId id="271" r:id="rId20"/>
    <p:sldId id="275" r:id="rId21"/>
    <p:sldId id="276" r:id="rId22"/>
    <p:sldId id="277" r:id="rId23"/>
    <p:sldId id="285" r:id="rId24"/>
    <p:sldId id="278" r:id="rId25"/>
    <p:sldId id="279" r:id="rId26"/>
    <p:sldId id="280" r:id="rId27"/>
    <p:sldId id="281" r:id="rId28"/>
    <p:sldId id="307" r:id="rId29"/>
    <p:sldId id="324" r:id="rId30"/>
    <p:sldId id="316" r:id="rId31"/>
    <p:sldId id="309" r:id="rId32"/>
    <p:sldId id="318" r:id="rId33"/>
    <p:sldId id="298" r:id="rId34"/>
    <p:sldId id="299" r:id="rId35"/>
    <p:sldId id="300" r:id="rId36"/>
    <p:sldId id="301" r:id="rId37"/>
    <p:sldId id="330" r:id="rId38"/>
    <p:sldId id="302" r:id="rId39"/>
    <p:sldId id="303" r:id="rId40"/>
    <p:sldId id="304" r:id="rId41"/>
    <p:sldId id="306" r:id="rId42"/>
    <p:sldId id="283" r:id="rId43"/>
    <p:sldId id="286" r:id="rId44"/>
    <p:sldId id="320" r:id="rId45"/>
    <p:sldId id="287" r:id="rId46"/>
    <p:sldId id="293"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41A"/>
    <a:srgbClr val="CC3300"/>
    <a:srgbClr val="CC0000"/>
    <a:srgbClr val="BD2DB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87" d="100"/>
          <a:sy n="87" d="100"/>
        </p:scale>
        <p:origin x="150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BC09E-BF79-4A8C-AE38-036F01B017EC}" type="datetimeFigureOut">
              <a:rPr lang="es-ES" smtClean="0"/>
              <a:pPr/>
              <a:t>24/04/2018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112117-9F04-43A1-B4F1-F7B7811E324F}" type="slidenum">
              <a:rPr lang="es-ES" smtClean="0"/>
              <a:pPr/>
              <a:t>‹Nº›</a:t>
            </a:fld>
            <a:endParaRPr lang="es-ES"/>
          </a:p>
        </p:txBody>
      </p:sp>
    </p:spTree>
    <p:extLst>
      <p:ext uri="{BB962C8B-B14F-4D97-AF65-F5344CB8AC3E}">
        <p14:creationId xmlns:p14="http://schemas.microsoft.com/office/powerpoint/2010/main" val="302359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0"/>
          <p:cNvSpPr>
            <a:spLocks noGrp="1" noChangeArrowheads="1"/>
          </p:cNvSpPr>
          <p:nvPr>
            <p:ph type="sldNum" sz="quarter"/>
          </p:nvPr>
        </p:nvSpPr>
        <p:spPr>
          <a:noFill/>
        </p:spPr>
        <p:txBody>
          <a:bodyPr/>
          <a:lstStyle/>
          <a:p>
            <a:pPr>
              <a:buFont typeface="Times New Roman" pitchFamily="18" charset="0"/>
              <a:buNone/>
            </a:pPr>
            <a:fld id="{64D6BC62-AFB3-4422-87A2-CF4889D83F08}" type="slidenum">
              <a:rPr lang="es-ES_tradnl" smtClean="0">
                <a:latin typeface="Arial" pitchFamily="34" charset="0"/>
                <a:cs typeface="DejaVu Sans" pitchFamily="34" charset="0"/>
              </a:rPr>
              <a:pPr>
                <a:buFont typeface="Times New Roman" pitchFamily="18" charset="0"/>
                <a:buNone/>
              </a:pPr>
              <a:t>3</a:t>
            </a:fld>
            <a:endParaRPr lang="es-ES_tradnl" smtClean="0">
              <a:latin typeface="Arial" pitchFamily="34" charset="0"/>
              <a:cs typeface="DejaVu Sans" pitchFamily="34" charset="0"/>
            </a:endParaRPr>
          </a:p>
        </p:txBody>
      </p:sp>
      <p:sp>
        <p:nvSpPr>
          <p:cNvPr id="481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CO"/>
          </a:p>
        </p:txBody>
      </p:sp>
      <p:sp>
        <p:nvSpPr>
          <p:cNvPr id="48132" name="Rectangle 2"/>
          <p:cNvSpPr>
            <a:spLocks noGrp="1" noChangeArrowheads="1"/>
          </p:cNvSpPr>
          <p:nvPr>
            <p:ph type="body"/>
          </p:nvPr>
        </p:nvSpPr>
        <p:spPr>
          <a:xfrm>
            <a:off x="685800" y="4343400"/>
            <a:ext cx="5481638" cy="4111625"/>
          </a:xfrm>
          <a:noFill/>
          <a:ln/>
        </p:spPr>
        <p:txBody>
          <a:bodyPr wrap="none" anchor="ctr"/>
          <a:lstStyle/>
          <a:p>
            <a:endParaRPr lang="es-CO" smtClean="0">
              <a:latin typeface="Times New Roman" pitchFamily="18" charset="0"/>
            </a:endParaRPr>
          </a:p>
        </p:txBody>
      </p:sp>
    </p:spTree>
    <p:extLst>
      <p:ext uri="{BB962C8B-B14F-4D97-AF65-F5344CB8AC3E}">
        <p14:creationId xmlns:p14="http://schemas.microsoft.com/office/powerpoint/2010/main" val="2118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buFont typeface="Times New Roman" pitchFamily="18" charset="0"/>
              <a:buNone/>
            </a:pPr>
            <a:fld id="{C8CCC041-44DB-4E94-96A1-F1D4CD6AF992}" type="slidenum">
              <a:rPr lang="es-ES_tradnl" smtClean="0">
                <a:latin typeface="Arial" pitchFamily="34" charset="0"/>
                <a:cs typeface="DejaVu Sans" pitchFamily="34" charset="0"/>
              </a:rPr>
              <a:pPr>
                <a:buFont typeface="Times New Roman" pitchFamily="18" charset="0"/>
                <a:buNone/>
              </a:pPr>
              <a:t>4</a:t>
            </a:fld>
            <a:endParaRPr lang="es-ES_tradnl" smtClean="0">
              <a:latin typeface="Arial" pitchFamily="34" charset="0"/>
              <a:cs typeface="DejaVu Sans" pitchFamily="34" charset="0"/>
            </a:endParaRPr>
          </a:p>
        </p:txBody>
      </p:sp>
      <p:sp>
        <p:nvSpPr>
          <p:cNvPr id="491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s-CO"/>
          </a:p>
        </p:txBody>
      </p:sp>
      <p:sp>
        <p:nvSpPr>
          <p:cNvPr id="49156" name="Text Box 2"/>
          <p:cNvSpPr>
            <a:spLocks noGrp="1" noChangeArrowheads="1"/>
          </p:cNvSpPr>
          <p:nvPr>
            <p:ph type="body"/>
          </p:nvPr>
        </p:nvSpPr>
        <p:spPr>
          <a:xfrm>
            <a:off x="685800" y="4343400"/>
            <a:ext cx="5486400" cy="4114800"/>
          </a:xfrm>
          <a:noFill/>
          <a:ln/>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dirty="0" smtClean="0">
                <a:latin typeface="Arial" pitchFamily="34" charset="0"/>
                <a:cs typeface="DejaVu Sans" pitchFamily="34" charset="0"/>
              </a:rPr>
              <a:t>Nuestro objetivo es que USTED pueda insertarse exitosamente en el ámbito internacional, accediendo a todos sus beneficios. Contamos con el conocimiento y la experiencia necesarias para apoyarlo en este proceso. </a:t>
            </a:r>
          </a:p>
        </p:txBody>
      </p:sp>
    </p:spTree>
    <p:extLst>
      <p:ext uri="{BB962C8B-B14F-4D97-AF65-F5344CB8AC3E}">
        <p14:creationId xmlns:p14="http://schemas.microsoft.com/office/powerpoint/2010/main" val="97538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buFont typeface="Times New Roman" pitchFamily="18" charset="0"/>
              <a:buNone/>
            </a:pPr>
            <a:fld id="{751A6A2A-1F9F-4582-9701-FA1B63AE30C5}" type="slidenum">
              <a:rPr lang="es-ES_tradnl" smtClean="0">
                <a:latin typeface="Arial" pitchFamily="34" charset="0"/>
                <a:cs typeface="DejaVu Sans" pitchFamily="34" charset="0"/>
              </a:rPr>
              <a:pPr>
                <a:buFont typeface="Times New Roman" pitchFamily="18" charset="0"/>
                <a:buNone/>
              </a:pPr>
              <a:t>7</a:t>
            </a:fld>
            <a:endParaRPr lang="es-ES_tradnl" smtClean="0">
              <a:latin typeface="Arial" pitchFamily="34" charset="0"/>
              <a:cs typeface="DejaVu Sans" pitchFamily="34" charset="0"/>
            </a:endParaRPr>
          </a:p>
        </p:txBody>
      </p:sp>
      <p:sp>
        <p:nvSpPr>
          <p:cNvPr id="50179" name="Rectangle 1"/>
          <p:cNvSpPr>
            <a:spLocks noGrp="1" noRot="1" noChangeAspect="1" noChangeArrowheads="1" noTextEdit="1"/>
          </p:cNvSpPr>
          <p:nvPr>
            <p:ph type="sldImg"/>
          </p:nvPr>
        </p:nvSpPr>
        <p:spPr>
          <a:xfrm>
            <a:off x="1143000" y="685800"/>
            <a:ext cx="4567238" cy="3424238"/>
          </a:xfrm>
          <a:ln/>
        </p:spPr>
      </p:sp>
      <p:sp>
        <p:nvSpPr>
          <p:cNvPr id="50180" name="Rectangle 2"/>
          <p:cNvSpPr>
            <a:spLocks noGrp="1" noChangeArrowheads="1"/>
          </p:cNvSpPr>
          <p:nvPr>
            <p:ph type="body" idx="1"/>
          </p:nvPr>
        </p:nvSpPr>
        <p:spPr>
          <a:xfrm>
            <a:off x="685800" y="4343400"/>
            <a:ext cx="5481638" cy="4111625"/>
          </a:xfrm>
          <a:noFill/>
          <a:ln/>
        </p:spPr>
        <p:txBody>
          <a:bodyPr wrap="none" anchor="ctr"/>
          <a:lstStyle/>
          <a:p>
            <a:endParaRPr lang="es-CO" smtClean="0">
              <a:latin typeface="Times New Roman" pitchFamily="18" charset="0"/>
            </a:endParaRPr>
          </a:p>
        </p:txBody>
      </p:sp>
    </p:spTree>
    <p:extLst>
      <p:ext uri="{BB962C8B-B14F-4D97-AF65-F5344CB8AC3E}">
        <p14:creationId xmlns:p14="http://schemas.microsoft.com/office/powerpoint/2010/main" val="394287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a:solidFill>
                  <a:schemeClr val="tx1"/>
                </a:solidFill>
                <a:latin typeface="Arial" charset="0"/>
              </a:defRPr>
            </a:lvl1pPr>
            <a:lvl2pPr marL="685817" indent="-263776" defTabSz="914423">
              <a:defRPr>
                <a:solidFill>
                  <a:schemeClr val="tx1"/>
                </a:solidFill>
                <a:latin typeface="Arial" charset="0"/>
              </a:defRPr>
            </a:lvl2pPr>
            <a:lvl3pPr marL="1055103" indent="-211021" defTabSz="914423">
              <a:defRPr>
                <a:solidFill>
                  <a:schemeClr val="tx1"/>
                </a:solidFill>
                <a:latin typeface="Arial" charset="0"/>
              </a:defRPr>
            </a:lvl3pPr>
            <a:lvl4pPr marL="1477145" indent="-211021" defTabSz="914423">
              <a:defRPr>
                <a:solidFill>
                  <a:schemeClr val="tx1"/>
                </a:solidFill>
                <a:latin typeface="Arial" charset="0"/>
              </a:defRPr>
            </a:lvl4pPr>
            <a:lvl5pPr marL="1899186" indent="-211021" defTabSz="914423">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fld id="{13BAC3D6-B143-485F-8062-76A7819A3509}" type="slidenum">
              <a:rPr lang="es-ES_tradnl" altLang="es-ES" smtClean="0"/>
              <a:pPr/>
              <a:t>30</a:t>
            </a:fld>
            <a:endParaRPr lang="es-ES_tradnl" altLang="es-ES" smtClean="0"/>
          </a:p>
        </p:txBody>
      </p:sp>
      <p:sp>
        <p:nvSpPr>
          <p:cNvPr id="17411" name="Rectangle 2"/>
          <p:cNvSpPr>
            <a:spLocks noGrp="1" noRot="1" noChangeAspect="1" noChangeArrowheads="1" noTextEdit="1"/>
          </p:cNvSpPr>
          <p:nvPr>
            <p:ph type="sldImg"/>
          </p:nvPr>
        </p:nvSpPr>
        <p:spPr>
          <a:xfrm>
            <a:off x="319088" y="-12700"/>
            <a:ext cx="6224587" cy="4668838"/>
          </a:xfrm>
          <a:ln/>
        </p:spPr>
      </p:sp>
      <p:sp>
        <p:nvSpPr>
          <p:cNvPr id="17412" name="Rectangle 3"/>
          <p:cNvSpPr>
            <a:spLocks noGrp="1" noChangeArrowheads="1"/>
          </p:cNvSpPr>
          <p:nvPr>
            <p:ph type="body" idx="1"/>
          </p:nvPr>
        </p:nvSpPr>
        <p:spPr>
          <a:xfrm>
            <a:off x="249968" y="4883325"/>
            <a:ext cx="6430141" cy="3767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98" tIns="44851" rIns="89698" bIns="44851"/>
          <a:lstStyle/>
          <a:p>
            <a:pPr eaLnBrk="1" hangingPunct="1"/>
            <a:endParaRPr lang="en-GB" altLang="es-ES" smtClean="0"/>
          </a:p>
        </p:txBody>
      </p:sp>
    </p:spTree>
    <p:extLst>
      <p:ext uri="{BB962C8B-B14F-4D97-AF65-F5344CB8AC3E}">
        <p14:creationId xmlns:p14="http://schemas.microsoft.com/office/powerpoint/2010/main" val="400648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a:solidFill>
                  <a:schemeClr val="tx1"/>
                </a:solidFill>
                <a:latin typeface="Arial" charset="0"/>
              </a:defRPr>
            </a:lvl1pPr>
            <a:lvl2pPr marL="685817" indent="-263776" defTabSz="914423">
              <a:defRPr>
                <a:solidFill>
                  <a:schemeClr val="tx1"/>
                </a:solidFill>
                <a:latin typeface="Arial" charset="0"/>
              </a:defRPr>
            </a:lvl2pPr>
            <a:lvl3pPr marL="1055103" indent="-211021" defTabSz="914423">
              <a:defRPr>
                <a:solidFill>
                  <a:schemeClr val="tx1"/>
                </a:solidFill>
                <a:latin typeface="Arial" charset="0"/>
              </a:defRPr>
            </a:lvl3pPr>
            <a:lvl4pPr marL="1477145" indent="-211021" defTabSz="914423">
              <a:defRPr>
                <a:solidFill>
                  <a:schemeClr val="tx1"/>
                </a:solidFill>
                <a:latin typeface="Arial" charset="0"/>
              </a:defRPr>
            </a:lvl4pPr>
            <a:lvl5pPr marL="1899186" indent="-211021" defTabSz="914423">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fld id="{EC8AA31A-455B-4D1F-8CDA-87B8155DD979}" type="slidenum">
              <a:rPr lang="es-ES_tradnl" altLang="es-ES"/>
              <a:pPr/>
              <a:t>31</a:t>
            </a:fld>
            <a:endParaRPr lang="es-ES_tradnl" altLang="es-ES"/>
          </a:p>
        </p:txBody>
      </p:sp>
      <p:sp>
        <p:nvSpPr>
          <p:cNvPr id="23555" name="Rectangle 2"/>
          <p:cNvSpPr>
            <a:spLocks noGrp="1" noRot="1" noChangeAspect="1" noChangeArrowheads="1" noTextEdit="1"/>
          </p:cNvSpPr>
          <p:nvPr>
            <p:ph type="sldImg"/>
          </p:nvPr>
        </p:nvSpPr>
        <p:spPr>
          <a:xfrm>
            <a:off x="1144588" y="685800"/>
            <a:ext cx="4575175" cy="3430588"/>
          </a:xfrm>
          <a:ln/>
        </p:spPr>
      </p:sp>
      <p:sp>
        <p:nvSpPr>
          <p:cNvPr id="23556"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s-ES" smtClean="0"/>
          </a:p>
        </p:txBody>
      </p:sp>
    </p:spTree>
    <p:extLst>
      <p:ext uri="{BB962C8B-B14F-4D97-AF65-F5344CB8AC3E}">
        <p14:creationId xmlns:p14="http://schemas.microsoft.com/office/powerpoint/2010/main" val="368909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0C036682-1F0E-4B22-877A-165ED219CB6D}" type="slidenum">
              <a:rPr lang="es-ES_tradnl" altLang="es-ES"/>
              <a:pPr/>
              <a:t>37</a:t>
            </a:fld>
            <a:endParaRPr lang="es-ES_tradnl" altLang="es-ES"/>
          </a:p>
        </p:txBody>
      </p:sp>
      <p:sp>
        <p:nvSpPr>
          <p:cNvPr id="15363" name="Rectangle 2"/>
          <p:cNvSpPr>
            <a:spLocks noGrp="1" noRot="1" noChangeAspect="1" noChangeArrowheads="1" noTextEdit="1"/>
          </p:cNvSpPr>
          <p:nvPr>
            <p:ph type="sldImg"/>
          </p:nvPr>
        </p:nvSpPr>
        <p:spPr>
          <a:xfrm>
            <a:off x="68263" y="-14288"/>
            <a:ext cx="6967537" cy="5226051"/>
          </a:xfrm>
          <a:ln/>
        </p:spPr>
      </p:sp>
      <p:sp>
        <p:nvSpPr>
          <p:cNvPr id="15364" name="Rectangle 3"/>
          <p:cNvSpPr>
            <a:spLocks noGrp="1" noChangeArrowheads="1"/>
          </p:cNvSpPr>
          <p:nvPr>
            <p:ph type="body" idx="1"/>
          </p:nvPr>
        </p:nvSpPr>
        <p:spPr>
          <a:xfrm>
            <a:off x="258763" y="5465763"/>
            <a:ext cx="6656387"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70" tIns="48587" rIns="97170" bIns="48587"/>
          <a:lstStyle/>
          <a:p>
            <a:pPr eaLnBrk="1" hangingPunct="1"/>
            <a:endParaRPr lang="en-GB" altLang="es-ES" smtClean="0">
              <a:latin typeface="Arial" panose="020B0604020202020204" pitchFamily="34" charset="0"/>
            </a:endParaRPr>
          </a:p>
        </p:txBody>
      </p:sp>
    </p:spTree>
    <p:extLst>
      <p:ext uri="{BB962C8B-B14F-4D97-AF65-F5344CB8AC3E}">
        <p14:creationId xmlns:p14="http://schemas.microsoft.com/office/powerpoint/2010/main" val="314716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FFC86E6D-8B78-4DE6-942D-71C00B269E78}" type="slidenum">
              <a:rPr lang="es-ES_tradnl" altLang="es-ES"/>
              <a:pPr/>
              <a:t>38</a:t>
            </a:fld>
            <a:endParaRPr lang="es-ES_tradnl" altLang="es-ES"/>
          </a:p>
        </p:txBody>
      </p:sp>
      <p:sp>
        <p:nvSpPr>
          <p:cNvPr id="16387"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D812BC0-6E5D-48F6-8953-959C2C4C729E}" type="slidenum">
              <a:rPr lang="es-ES_tradnl" altLang="es-ES" sz="1300"/>
              <a:pPr algn="r" eaLnBrk="1" hangingPunct="1"/>
              <a:t>38</a:t>
            </a:fld>
            <a:endParaRPr lang="es-ES_tradnl" altLang="es-ES" sz="1300"/>
          </a:p>
        </p:txBody>
      </p:sp>
      <p:sp>
        <p:nvSpPr>
          <p:cNvPr id="16388" name="Rectangle 2"/>
          <p:cNvSpPr>
            <a:spLocks noGrp="1" noRot="1" noChangeAspect="1" noChangeArrowheads="1" noTextEdit="1"/>
          </p:cNvSpPr>
          <p:nvPr>
            <p:ph type="sldImg"/>
          </p:nvPr>
        </p:nvSpPr>
        <p:spPr>
          <a:xfrm>
            <a:off x="68263" y="-14288"/>
            <a:ext cx="6967537" cy="5226051"/>
          </a:xfrm>
          <a:ln/>
        </p:spPr>
      </p:sp>
      <p:sp>
        <p:nvSpPr>
          <p:cNvPr id="16389" name="Rectangle 3"/>
          <p:cNvSpPr>
            <a:spLocks noGrp="1" noChangeArrowheads="1"/>
          </p:cNvSpPr>
          <p:nvPr>
            <p:ph type="body" idx="1"/>
          </p:nvPr>
        </p:nvSpPr>
        <p:spPr>
          <a:xfrm>
            <a:off x="258763" y="5465763"/>
            <a:ext cx="6656387"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70" tIns="48587" rIns="97170" bIns="48587"/>
          <a:lstStyle/>
          <a:p>
            <a:pPr eaLnBrk="1" hangingPunct="1"/>
            <a:endParaRPr lang="en-GB" altLang="es-ES" smtClean="0">
              <a:latin typeface="Arial" panose="020B0604020202020204" pitchFamily="34" charset="0"/>
            </a:endParaRPr>
          </a:p>
        </p:txBody>
      </p:sp>
    </p:spTree>
    <p:extLst>
      <p:ext uri="{BB962C8B-B14F-4D97-AF65-F5344CB8AC3E}">
        <p14:creationId xmlns:p14="http://schemas.microsoft.com/office/powerpoint/2010/main" val="99914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777BB5B0-4F98-4511-B677-BADA12EE6363}" type="slidenum">
              <a:rPr lang="es-ES_tradnl" altLang="es-ES"/>
              <a:pPr/>
              <a:t>40</a:t>
            </a:fld>
            <a:endParaRPr lang="es-ES_tradnl" altLang="es-ES"/>
          </a:p>
        </p:txBody>
      </p:sp>
      <p:sp>
        <p:nvSpPr>
          <p:cNvPr id="18435" name="Rectangle 2"/>
          <p:cNvSpPr>
            <a:spLocks noGrp="1" noRot="1" noChangeAspect="1" noChangeArrowheads="1" noTextEdit="1"/>
          </p:cNvSpPr>
          <p:nvPr>
            <p:ph type="sldImg"/>
          </p:nvPr>
        </p:nvSpPr>
        <p:spPr>
          <a:xfrm>
            <a:off x="68263" y="-14288"/>
            <a:ext cx="6967537" cy="5226051"/>
          </a:xfrm>
          <a:ln/>
        </p:spPr>
      </p:sp>
      <p:sp>
        <p:nvSpPr>
          <p:cNvPr id="18436" name="Rectangle 3"/>
          <p:cNvSpPr>
            <a:spLocks noGrp="1" noChangeArrowheads="1"/>
          </p:cNvSpPr>
          <p:nvPr>
            <p:ph type="body" idx="1"/>
          </p:nvPr>
        </p:nvSpPr>
        <p:spPr>
          <a:xfrm>
            <a:off x="258763" y="5465763"/>
            <a:ext cx="6656387"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70" tIns="48587" rIns="97170" bIns="48587"/>
          <a:lstStyle/>
          <a:p>
            <a:pPr eaLnBrk="1" hangingPunct="1"/>
            <a:endParaRPr lang="en-GB" altLang="es-ES" smtClean="0">
              <a:latin typeface="Arial" panose="020B0604020202020204" pitchFamily="34" charset="0"/>
            </a:endParaRPr>
          </a:p>
        </p:txBody>
      </p:sp>
    </p:spTree>
    <p:extLst>
      <p:ext uri="{BB962C8B-B14F-4D97-AF65-F5344CB8AC3E}">
        <p14:creationId xmlns:p14="http://schemas.microsoft.com/office/powerpoint/2010/main" val="155271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3FE8F4-9D74-4890-86DE-220F1339BB4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3FE8F4-9D74-4890-86DE-220F1339BB4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3FE8F4-9D74-4890-86DE-220F1339BB48}" type="slidenum">
              <a:rPr lang="es-ES" smtClean="0"/>
              <a:pPr/>
              <a:t>‹Nº›</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588"/>
            <a:ext cx="8223250" cy="1433512"/>
          </a:xfrm>
        </p:spPr>
        <p:txBody>
          <a:bodyPr/>
          <a:lstStyle/>
          <a:p>
            <a:r>
              <a:rPr lang="es-ES" smtClean="0"/>
              <a:t>Haga clic para modificar el estilo de título del patrón</a:t>
            </a:r>
            <a:endParaRPr lang="es-CO"/>
          </a:p>
        </p:txBody>
      </p:sp>
      <p:sp>
        <p:nvSpPr>
          <p:cNvPr id="3" name="Rectangle 3"/>
          <p:cNvSpPr>
            <a:spLocks noGrp="1" noChangeArrowheads="1"/>
          </p:cNvSpPr>
          <p:nvPr>
            <p:ph type="dt" idx="10"/>
          </p:nvPr>
        </p:nvSpPr>
        <p:spPr>
          <a:xfrm>
            <a:off x="457200" y="6245225"/>
            <a:ext cx="2127250" cy="469900"/>
          </a:xfrm>
          <a:prstGeom prst="rect">
            <a:avLst/>
          </a:prstGeom>
          <a:ln/>
        </p:spPr>
        <p:txBody>
          <a:bodyPr/>
          <a:lstStyle>
            <a:lvl1pPr>
              <a:defRPr/>
            </a:lvl1pPr>
          </a:lstStyle>
          <a:p>
            <a:pPr>
              <a:defRPr/>
            </a:pPr>
            <a:endParaRPr lang="es-CO"/>
          </a:p>
        </p:txBody>
      </p:sp>
      <p:sp>
        <p:nvSpPr>
          <p:cNvPr id="4" name="Rectangle 4"/>
          <p:cNvSpPr>
            <a:spLocks noGrp="1" noChangeArrowheads="1"/>
          </p:cNvSpPr>
          <p:nvPr>
            <p:ph type="ftr" idx="11"/>
          </p:nvPr>
        </p:nvSpPr>
        <p:spPr>
          <a:ln/>
        </p:spPr>
        <p:txBody>
          <a:bodyPr/>
          <a:lstStyle>
            <a:lvl1pPr>
              <a:defRPr/>
            </a:lvl1pPr>
          </a:lstStyle>
          <a:p>
            <a:pPr>
              <a:defRPr/>
            </a:pPr>
            <a:endParaRPr lang="es-CO"/>
          </a:p>
        </p:txBody>
      </p:sp>
      <p:sp>
        <p:nvSpPr>
          <p:cNvPr id="5" name="Rectangle 5"/>
          <p:cNvSpPr>
            <a:spLocks noGrp="1" noChangeArrowheads="1"/>
          </p:cNvSpPr>
          <p:nvPr>
            <p:ph type="sldNum" idx="12"/>
          </p:nvPr>
        </p:nvSpPr>
        <p:spPr>
          <a:xfrm>
            <a:off x="6553200" y="6245225"/>
            <a:ext cx="2127250" cy="469900"/>
          </a:xfrm>
          <a:prstGeom prst="rect">
            <a:avLst/>
          </a:prstGeom>
          <a:ln/>
        </p:spPr>
        <p:txBody>
          <a:bodyPr/>
          <a:lstStyle>
            <a:lvl1pPr>
              <a:defRPr/>
            </a:lvl1pPr>
          </a:lstStyle>
          <a:p>
            <a:pPr>
              <a:defRPr/>
            </a:pPr>
            <a:fld id="{D834ACC3-887B-4C83-A7EC-6F98A8B827B7}" type="slidenum">
              <a:rPr lang="es-CO"/>
              <a:pPr>
                <a:defRPr/>
              </a:pPr>
              <a:t>‹Nº›</a:t>
            </a:fld>
            <a:endParaRPr lang="es-CO"/>
          </a:p>
        </p:txBody>
      </p:sp>
    </p:spTree>
    <p:extLst>
      <p:ext uri="{BB962C8B-B14F-4D97-AF65-F5344CB8AC3E}">
        <p14:creationId xmlns:p14="http://schemas.microsoft.com/office/powerpoint/2010/main" val="1996278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11" descr="franja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133850"/>
            <a:ext cx="9144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MARCA PRAXIS 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6188" y="6165850"/>
            <a:ext cx="12969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businessPresentatio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5919" b="33394"/>
          <a:stretch>
            <a:fillRect/>
          </a:stretch>
        </p:blipFill>
        <p:spPr bwMode="auto">
          <a:xfrm>
            <a:off x="0" y="0"/>
            <a:ext cx="9144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subTitle" idx="1"/>
          </p:nvPr>
        </p:nvSpPr>
        <p:spPr>
          <a:xfrm>
            <a:off x="395288" y="4292600"/>
            <a:ext cx="5256212" cy="1346200"/>
          </a:xfrm>
        </p:spPr>
        <p:txBody>
          <a:bodyPr/>
          <a:lstStyle>
            <a:lvl1pPr marL="0" indent="0" algn="ctr">
              <a:buFontTx/>
              <a:buNone/>
              <a:defRPr/>
            </a:lvl1pPr>
          </a:lstStyle>
          <a:p>
            <a:r>
              <a:rPr lang="es-ES_tradnl"/>
              <a:t>Haga clic para modificar el estilo de subtítulo del patrón</a:t>
            </a:r>
          </a:p>
        </p:txBody>
      </p:sp>
      <p:sp>
        <p:nvSpPr>
          <p:cNvPr id="6" name="Rectangle 3"/>
          <p:cNvSpPr>
            <a:spLocks noGrp="1" noChangeArrowheads="1"/>
          </p:cNvSpPr>
          <p:nvPr>
            <p:ph type="dt" sz="half" idx="10"/>
          </p:nvPr>
        </p:nvSpPr>
        <p:spPr/>
        <p:txBody>
          <a:bodyPr/>
          <a:lstStyle>
            <a:lvl1pPr>
              <a:defRPr/>
            </a:lvl1pPr>
          </a:lstStyle>
          <a:p>
            <a:pPr>
              <a:defRPr/>
            </a:pPr>
            <a:endParaRPr lang="es-ES_tradnl">
              <a:solidFill>
                <a:srgbClr val="000000"/>
              </a:solidFill>
            </a:endParaRPr>
          </a:p>
        </p:txBody>
      </p:sp>
      <p:sp>
        <p:nvSpPr>
          <p:cNvPr id="7" name="Rectangle 4"/>
          <p:cNvSpPr>
            <a:spLocks noGrp="1" noChangeArrowheads="1"/>
          </p:cNvSpPr>
          <p:nvPr>
            <p:ph type="ftr" sz="quarter" idx="11"/>
          </p:nvPr>
        </p:nvSpPr>
        <p:spPr/>
        <p:txBody>
          <a:bodyPr/>
          <a:lstStyle>
            <a:lvl1pPr>
              <a:defRPr/>
            </a:lvl1pPr>
          </a:lstStyle>
          <a:p>
            <a:pPr>
              <a:defRPr/>
            </a:pPr>
            <a:endParaRPr lang="es-CO">
              <a:solidFill>
                <a:srgbClr val="000000"/>
              </a:solidFill>
            </a:endParaRPr>
          </a:p>
        </p:txBody>
      </p:sp>
    </p:spTree>
    <p:extLst>
      <p:ext uri="{BB962C8B-B14F-4D97-AF65-F5344CB8AC3E}">
        <p14:creationId xmlns:p14="http://schemas.microsoft.com/office/powerpoint/2010/main" val="44990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43119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1700069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23850" y="1125538"/>
            <a:ext cx="40386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514850" y="1125538"/>
            <a:ext cx="40386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1037281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1252458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130706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164275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3FE8F4-9D74-4890-86DE-220F1339BB48}" type="slidenum">
              <a:rPr lang="es-ES" smtClean="0"/>
              <a:pPr/>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381298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251973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1792193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96050" y="188913"/>
            <a:ext cx="2057400" cy="5688012"/>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23850" y="188913"/>
            <a:ext cx="6019800" cy="56880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_tradnl">
                <a:solidFill>
                  <a:srgbClr val="000000"/>
                </a:solidFill>
              </a:rPr>
              <a:t>Llame al: 643-2371</a:t>
            </a:r>
          </a:p>
        </p:txBody>
      </p:sp>
    </p:spTree>
    <p:extLst>
      <p:ext uri="{BB962C8B-B14F-4D97-AF65-F5344CB8AC3E}">
        <p14:creationId xmlns:p14="http://schemas.microsoft.com/office/powerpoint/2010/main" val="50530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3FE8F4-9D74-4890-86DE-220F1339BB4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3FE8F4-9D74-4890-86DE-220F1339BB48}" type="slidenum">
              <a:rPr lang="es-ES" smtClean="0"/>
              <a:pPr/>
              <a:t>‹Nº›</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F3FE8F4-9D74-4890-86DE-220F1339BB4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F3FE8F4-9D74-4890-86DE-220F1339BB4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F3FE8F4-9D74-4890-86DE-220F1339BB4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3FE8F4-9D74-4890-86DE-220F1339BB48}" type="slidenum">
              <a:rPr lang="es-ES" smtClean="0"/>
              <a:pPr/>
              <a:t>‹Nº›</a:t>
            </a:fld>
            <a:endParaRPr lang="es-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526047-E9C1-434B-B84D-2C9D69270554}" type="datetimeFigureOut">
              <a:rPr lang="es-ES" smtClean="0"/>
              <a:pPr/>
              <a:t>24/04/2018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3FE8F4-9D74-4890-86DE-220F1339BB48}" type="slidenum">
              <a:rPr lang="es-ES" smtClean="0"/>
              <a:pPr/>
              <a:t>‹Nº›</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526047-E9C1-434B-B84D-2C9D69270554}" type="datetimeFigureOut">
              <a:rPr lang="es-ES" smtClean="0"/>
              <a:pPr/>
              <a:t>24/04/2018</a:t>
            </a:fld>
            <a:endParaRPr lang="es-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F3FE8F4-9D74-4890-86DE-220F1339BB48}" type="slidenum">
              <a:rPr lang="es-ES" smtClean="0"/>
              <a:pPr/>
              <a:t>‹Nº›</a:t>
            </a:fld>
            <a:endParaRPr lang="es-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125538"/>
            <a:ext cx="82296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smtClean="0"/>
              <a:t>Haga clic para modificar el estilo de texto del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s-ES_trad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r>
              <a:rPr lang="es-ES_tradnl">
                <a:solidFill>
                  <a:srgbClr val="000000"/>
                </a:solidFill>
              </a:rPr>
              <a:t>Llame al: 643-2371</a:t>
            </a:r>
          </a:p>
        </p:txBody>
      </p:sp>
      <p:pic>
        <p:nvPicPr>
          <p:cNvPr id="2" name="Picture 7" descr="franj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69484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323850" y="188913"/>
            <a:ext cx="6553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smtClean="0"/>
              <a:t>Haga clic para cambiar el estilo de título</a:t>
            </a:r>
          </a:p>
        </p:txBody>
      </p:sp>
      <p:pic>
        <p:nvPicPr>
          <p:cNvPr id="1031" name="Picture 8" descr="MARCA PRAXIS 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24750" y="6165850"/>
            <a:ext cx="12969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businessPresentatio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11348" b="31621"/>
          <a:stretch>
            <a:fillRect/>
          </a:stretch>
        </p:blipFill>
        <p:spPr bwMode="auto">
          <a:xfrm>
            <a:off x="6946900" y="44450"/>
            <a:ext cx="2197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9709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jpe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jpeg"/><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48.jpe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63.png"/><Relationship Id="rId5" Type="http://schemas.openxmlformats.org/officeDocument/2006/relationships/image" Target="../media/image50.png"/><Relationship Id="rId10" Type="http://schemas.openxmlformats.org/officeDocument/2006/relationships/image" Target="../media/image62.png"/><Relationship Id="rId4" Type="http://schemas.openxmlformats.org/officeDocument/2006/relationships/image" Target="../media/image49.png"/><Relationship Id="rId9" Type="http://schemas.openxmlformats.org/officeDocument/2006/relationships/image" Target="../media/image61.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4.png"/><Relationship Id="rId3" Type="http://schemas.openxmlformats.org/officeDocument/2006/relationships/image" Target="../media/image67.png"/><Relationship Id="rId7" Type="http://schemas.openxmlformats.org/officeDocument/2006/relationships/image" Target="../media/image48.jpeg"/><Relationship Id="rId12" Type="http://schemas.openxmlformats.org/officeDocument/2006/relationships/image" Target="../media/image73.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jpeg"/><Relationship Id="rId11" Type="http://schemas.openxmlformats.org/officeDocument/2006/relationships/image" Target="../media/image72.png"/><Relationship Id="rId5" Type="http://schemas.openxmlformats.org/officeDocument/2006/relationships/image" Target="../media/image69.png"/><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78.jpeg"/><Relationship Id="rId4" Type="http://schemas.openxmlformats.org/officeDocument/2006/relationships/image" Target="../media/image77.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4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95724">
            <a:off x="213683" y="571220"/>
            <a:ext cx="2216027" cy="1442383"/>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50500">
            <a:off x="6643131" y="524082"/>
            <a:ext cx="2267429" cy="1536661"/>
          </a:xfrm>
          <a:prstGeom prst="rect">
            <a:avLst/>
          </a:prstGeom>
        </p:spPr>
      </p:pic>
      <p:sp>
        <p:nvSpPr>
          <p:cNvPr id="2" name="1 Título"/>
          <p:cNvSpPr>
            <a:spLocks noGrp="1"/>
          </p:cNvSpPr>
          <p:nvPr>
            <p:ph type="ctrTitle"/>
          </p:nvPr>
        </p:nvSpPr>
        <p:spPr>
          <a:xfrm>
            <a:off x="611560" y="3861048"/>
            <a:ext cx="7772400" cy="1780108"/>
          </a:xfrm>
        </p:spPr>
        <p:txBody>
          <a:bodyPr>
            <a:noAutofit/>
          </a:bodyPr>
          <a:lstStyle/>
          <a:p>
            <a:r>
              <a:rPr lang="es-ES" sz="8000" b="1" dirty="0" smtClean="0">
                <a:latin typeface="Comic Sans MS" pitchFamily="66" charset="0"/>
              </a:rPr>
              <a:t> </a:t>
            </a:r>
            <a:endParaRPr lang="es-ES" sz="6800" b="1" dirty="0">
              <a:solidFill>
                <a:srgbClr val="CC0000"/>
              </a:solidFill>
              <a:latin typeface="Comic Sans MS" pitchFamily="66" charset="0"/>
            </a:endParaRPr>
          </a:p>
        </p:txBody>
      </p:sp>
      <p:sp>
        <p:nvSpPr>
          <p:cNvPr id="5" name="4 Rectángulo"/>
          <p:cNvSpPr/>
          <p:nvPr/>
        </p:nvSpPr>
        <p:spPr>
          <a:xfrm>
            <a:off x="179512" y="2276872"/>
            <a:ext cx="8640960" cy="313932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chemeClr val="bg2"/>
                </a:solidFill>
                <a:effectLst>
                  <a:outerShdw blurRad="50800" dist="39000" dir="5460000" algn="tl">
                    <a:srgbClr val="000000">
                      <a:alpha val="38000"/>
                    </a:srgbClr>
                  </a:outerShdw>
                </a:effectLst>
                <a:latin typeface="Bookman Old Style" pitchFamily="18" charset="0"/>
              </a:rPr>
              <a:t>WELCOME</a:t>
            </a:r>
            <a:r>
              <a:rPr lang="es-ES" sz="6600" b="1" cap="none" spc="0" dirty="0" smtClean="0">
                <a:ln w="11430"/>
                <a:solidFill>
                  <a:schemeClr val="bg2"/>
                </a:solidFill>
                <a:effectLst>
                  <a:outerShdw blurRad="50800" dist="39000" dir="5460000" algn="tl">
                    <a:srgbClr val="000000">
                      <a:alpha val="38000"/>
                    </a:srgbClr>
                  </a:outerShdw>
                </a:effectLst>
                <a:latin typeface="Comic Sans MS" pitchFamily="66" charset="0"/>
              </a:rPr>
              <a:t>  TO THE WORLD  ENGLISH</a:t>
            </a:r>
            <a:endParaRPr lang="es-ES" sz="6600" b="1" cap="none" spc="0" dirty="0">
              <a:ln w="11430"/>
              <a:solidFill>
                <a:schemeClr val="bg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5944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noChangeAspect="1"/>
          </p:cNvGraphicFramePr>
          <p:nvPr>
            <p:ph idx="1"/>
            <p:extLst>
              <p:ext uri="{D42A27DB-BD31-4B8C-83A1-F6EECF244321}">
                <p14:modId xmlns:p14="http://schemas.microsoft.com/office/powerpoint/2010/main" val="190281842"/>
              </p:ext>
            </p:extLst>
          </p:nvPr>
        </p:nvGraphicFramePr>
        <p:xfrm>
          <a:off x="2987824" y="2636912"/>
          <a:ext cx="3384376" cy="2160240"/>
        </p:xfrm>
        <a:graphic>
          <a:graphicData uri="http://schemas.openxmlformats.org/presentationml/2006/ole">
            <mc:AlternateContent xmlns:mc="http://schemas.openxmlformats.org/markup-compatibility/2006">
              <mc:Choice xmlns:v="urn:schemas-microsoft-com:vml" Requires="v">
                <p:oleObj spid="_x0000_s2088" r:id="rId3" imgW="2554224" imgH="1115568" progId="CorelDraw.Graphic.11">
                  <p:embed/>
                </p:oleObj>
              </mc:Choice>
              <mc:Fallback>
                <p:oleObj r:id="rId3" imgW="2554224" imgH="1115568" progId="CorelDraw.Graphic.11">
                  <p:embed/>
                  <p:pic>
                    <p:nvPicPr>
                      <p:cNvPr id="0" name="Picture 3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636912"/>
                        <a:ext cx="3384376" cy="2160240"/>
                      </a:xfrm>
                      <a:prstGeom prst="rect">
                        <a:avLst/>
                      </a:prstGeom>
                      <a:solidFill>
                        <a:srgbClr val="83D3FE"/>
                      </a:solidFill>
                    </p:spPr>
                  </p:pic>
                </p:oleObj>
              </mc:Fallback>
            </mc:AlternateContent>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10522" y="2906864"/>
            <a:ext cx="4772031" cy="2647950"/>
          </a:xfrm>
          <a:prstGeom prst="rect">
            <a:avLst/>
          </a:prstGeom>
        </p:spPr>
      </p:pic>
      <p:pic>
        <p:nvPicPr>
          <p:cNvPr id="6"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216" y="1562014"/>
            <a:ext cx="2520280" cy="5083025"/>
          </a:xfrm>
          <a:prstGeom prst="rect">
            <a:avLst/>
          </a:prstGeom>
        </p:spPr>
      </p:pic>
      <p:pic>
        <p:nvPicPr>
          <p:cNvPr id="7"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2613" y="2071698"/>
            <a:ext cx="2209801" cy="4772025"/>
          </a:xfrm>
          <a:prstGeom prst="rect">
            <a:avLst/>
          </a:prstGeom>
        </p:spPr>
      </p:pic>
      <p:sp>
        <p:nvSpPr>
          <p:cNvPr id="8" name="Cloud 3"/>
          <p:cNvSpPr>
            <a:spLocks noGrp="1"/>
          </p:cNvSpPr>
          <p:nvPr>
            <p:ph type="title"/>
          </p:nvPr>
        </p:nvSpPr>
        <p:spPr bwMode="auto">
          <a:xfrm>
            <a:off x="2051720" y="260648"/>
            <a:ext cx="5148064" cy="1656184"/>
          </a:xfrm>
          <a:prstGeom prst="cloud">
            <a:avLst/>
          </a:prstGeom>
          <a:solidFill>
            <a:schemeClr val="tx2">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CO" sz="3200" b="1" i="0" u="none" strike="noStrike" cap="none" normalizeH="0" baseline="0" dirty="0" smtClean="0">
                <a:ln>
                  <a:noFill/>
                </a:ln>
                <a:solidFill>
                  <a:srgbClr val="FA1200"/>
                </a:solidFill>
                <a:effectLst/>
                <a:latin typeface="Footlight MT Light" pitchFamily="18" charset="0"/>
              </a:rPr>
              <a:t>Bienvenidos</a:t>
            </a:r>
            <a:r>
              <a:rPr kumimoji="0" lang="es-CO" sz="3200" b="1" i="0" u="none" strike="noStrike" cap="none" normalizeH="0" dirty="0" smtClean="0">
                <a:ln>
                  <a:noFill/>
                </a:ln>
                <a:solidFill>
                  <a:srgbClr val="FA1200"/>
                </a:solidFill>
                <a:effectLst/>
                <a:latin typeface="Footlight MT Light" pitchFamily="18" charset="0"/>
              </a:rPr>
              <a:t> al</a:t>
            </a:r>
            <a:br>
              <a:rPr kumimoji="0" lang="es-CO" sz="3200" b="1" i="0" u="none" strike="noStrike" cap="none" normalizeH="0" dirty="0" smtClean="0">
                <a:ln>
                  <a:noFill/>
                </a:ln>
                <a:solidFill>
                  <a:srgbClr val="FA1200"/>
                </a:solidFill>
                <a:effectLst/>
                <a:latin typeface="Footlight MT Light" pitchFamily="18" charset="0"/>
              </a:rPr>
            </a:br>
            <a:r>
              <a:rPr kumimoji="0" lang="es-CO" sz="3200" b="1" i="0" u="none" strike="noStrike" cap="none" normalizeH="0" dirty="0" smtClean="0">
                <a:ln>
                  <a:noFill/>
                </a:ln>
                <a:solidFill>
                  <a:srgbClr val="FA1200"/>
                </a:solidFill>
                <a:effectLst/>
                <a:latin typeface="Footlight MT Light" pitchFamily="18" charset="0"/>
              </a:rPr>
              <a:t> mundo de:</a:t>
            </a:r>
            <a:endParaRPr kumimoji="0" lang="es-CO" sz="3200" b="1" i="0" u="none" strike="noStrike" cap="none" normalizeH="0" baseline="0" dirty="0" smtClean="0">
              <a:ln>
                <a:noFill/>
              </a:ln>
              <a:solidFill>
                <a:srgbClr val="FA1200"/>
              </a:solidFill>
              <a:effectLst/>
              <a:latin typeface="Footlight MT Light" pitchFamily="18" charset="0"/>
            </a:endParaRPr>
          </a:p>
        </p:txBody>
      </p:sp>
    </p:spTree>
    <p:extLst>
      <p:ext uri="{BB962C8B-B14F-4D97-AF65-F5344CB8AC3E}">
        <p14:creationId xmlns:p14="http://schemas.microsoft.com/office/powerpoint/2010/main" val="178189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0" fill="hold"/>
                                        <p:tgtEl>
                                          <p:spTgt spid="4"/>
                                        </p:tgtEl>
                                        <p:attrNameLst>
                                          <p:attrName>ppt_w</p:attrName>
                                        </p:attrNameLst>
                                      </p:cBhvr>
                                      <p:tavLst>
                                        <p:tav tm="0" fmla="#ppt_w*sin(2.5*pi*$)">
                                          <p:val>
                                            <p:fltVal val="0"/>
                                          </p:val>
                                        </p:tav>
                                        <p:tav tm="100000">
                                          <p:val>
                                            <p:fltVal val="1"/>
                                          </p:val>
                                        </p:tav>
                                      </p:tavLst>
                                    </p:anim>
                                    <p:anim calcmode="lin" valueType="num">
                                      <p:cBhvr additive="repl">
                                        <p:cTn id="8" dur="5000" fill="hold"/>
                                        <p:tgtEl>
                                          <p:spTgt spid="4"/>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793747" y="2033464"/>
            <a:ext cx="7738693" cy="4449552"/>
          </a:xfrm>
          <a:prstGeom prst="rect">
            <a:avLst/>
          </a:prstGeom>
          <a:solidFill>
            <a:srgbClr val="FFFF00"/>
          </a:solidFill>
          <a:ln w="9525">
            <a:noFill/>
            <a:round/>
            <a:headEnd/>
            <a:tailEnd/>
          </a:ln>
        </p:spPr>
        <p:txBody>
          <a:bodyPr wrap="square" lIns="90000" tIns="46800" rIns="90000" bIns="46800">
            <a:spAutoFit/>
          </a:bodyPr>
          <a:lstStyle/>
          <a:p>
            <a:pPr algn="ctr">
              <a:spcBef>
                <a:spcPts val="1500"/>
              </a:spcBef>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2600" b="1" dirty="0">
                <a:solidFill>
                  <a:srgbClr val="000000"/>
                </a:solidFill>
                <a:latin typeface="DejaVu Sans" pitchFamily="34" charset="0"/>
              </a:rPr>
              <a:t>Creados para enseñar a Adultos</a:t>
            </a:r>
          </a:p>
          <a:p>
            <a:pPr algn="ctr">
              <a:spcBef>
                <a:spcPts val="1500"/>
              </a:spcBef>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2600" b="1" dirty="0">
                <a:solidFill>
                  <a:srgbClr val="000000"/>
                </a:solidFill>
                <a:latin typeface="DejaVu Sans" pitchFamily="34" charset="0"/>
              </a:rPr>
              <a:t>No son Especializados. Seguimiento de libros sin metodología sobre un proceso infantil</a:t>
            </a:r>
          </a:p>
          <a:p>
            <a:pPr algn="ctr">
              <a:spcBef>
                <a:spcPts val="1500"/>
              </a:spcBef>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2600" b="1" dirty="0">
                <a:solidFill>
                  <a:srgbClr val="000000"/>
                </a:solidFill>
                <a:latin typeface="DejaVu Sans" pitchFamily="34" charset="0"/>
              </a:rPr>
              <a:t>Profesores No Capacitados</a:t>
            </a:r>
          </a:p>
          <a:p>
            <a:pPr algn="ctr">
              <a:spcBef>
                <a:spcPts val="1500"/>
              </a:spcBef>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2600" b="1" dirty="0">
                <a:solidFill>
                  <a:srgbClr val="000000"/>
                </a:solidFill>
                <a:latin typeface="DejaVu Sans" pitchFamily="34" charset="0"/>
              </a:rPr>
              <a:t>No poseen Metodología Infantil</a:t>
            </a:r>
          </a:p>
          <a:p>
            <a:pPr algn="ctr">
              <a:spcBef>
                <a:spcPts val="1500"/>
              </a:spcBef>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2600" b="1" dirty="0">
                <a:solidFill>
                  <a:srgbClr val="000000"/>
                </a:solidFill>
                <a:latin typeface="DejaVu Sans" pitchFamily="34" charset="0"/>
              </a:rPr>
              <a:t>Improvisación Diaria</a:t>
            </a:r>
          </a:p>
          <a:p>
            <a:pPr algn="ctr">
              <a:spcBef>
                <a:spcPts val="1500"/>
              </a:spcBef>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2600" b="1" dirty="0">
                <a:solidFill>
                  <a:srgbClr val="000000"/>
                </a:solidFill>
                <a:latin typeface="DejaVu Sans" pitchFamily="34" charset="0"/>
              </a:rPr>
              <a:t>Material de Turno</a:t>
            </a:r>
          </a:p>
          <a:p>
            <a:pPr algn="ctr">
              <a:spcBef>
                <a:spcPts val="1500"/>
              </a:spcBef>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2600" b="1" dirty="0">
                <a:solidFill>
                  <a:srgbClr val="000000"/>
                </a:solidFill>
                <a:latin typeface="DejaVu Sans" pitchFamily="34" charset="0"/>
              </a:rPr>
              <a:t>Lugar No es Adecuado</a:t>
            </a:r>
          </a:p>
        </p:txBody>
      </p:sp>
      <p:sp>
        <p:nvSpPr>
          <p:cNvPr id="6" name="5 Rectángulo"/>
          <p:cNvSpPr/>
          <p:nvPr/>
        </p:nvSpPr>
        <p:spPr>
          <a:xfrm>
            <a:off x="755576" y="260648"/>
            <a:ext cx="7488832" cy="1754326"/>
          </a:xfrm>
          <a:prstGeom prst="rect">
            <a:avLst/>
          </a:prstGeom>
          <a:noFill/>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s-ES" sz="5400" b="1" dirty="0" smtClean="0">
                <a:ln w="11430"/>
                <a:solidFill>
                  <a:schemeClr val="bg1"/>
                </a:solidFill>
                <a:effectLst>
                  <a:outerShdw blurRad="50800" dist="39000" dir="5460000" algn="tl">
                    <a:srgbClr val="000000">
                      <a:alpha val="38000"/>
                    </a:srgbClr>
                  </a:outerShdw>
                </a:effectLst>
              </a:rPr>
              <a:t>INGLES EN LOS COLEGIOS</a:t>
            </a:r>
            <a:endParaRPr lang="es-ES" sz="5400" b="1" cap="none" spc="0" dirty="0">
              <a:ln w="11430"/>
              <a:solidFill>
                <a:schemeClr val="bg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75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37084"/>
            <a:ext cx="3240360" cy="3096343"/>
          </a:xfrm>
          <a:prstGeom prst="rect">
            <a:avLst/>
          </a:prstGeom>
        </p:spPr>
      </p:pic>
      <p:sp>
        <p:nvSpPr>
          <p:cNvPr id="3" name="2 Título"/>
          <p:cNvSpPr>
            <a:spLocks noGrp="1"/>
          </p:cNvSpPr>
          <p:nvPr>
            <p:ph type="title"/>
          </p:nvPr>
        </p:nvSpPr>
        <p:spPr/>
        <p:txBody>
          <a:bodyPr>
            <a:normAutofit fontScale="90000"/>
          </a:bodyPr>
          <a:lstStyle/>
          <a:p>
            <a:r>
              <a:rPr lang="es-ES" b="1" dirty="0" smtClean="0">
                <a:solidFill>
                  <a:schemeClr val="bg1"/>
                </a:solidFill>
                <a:effectLst>
                  <a:outerShdw blurRad="38100" dist="38100" dir="2700000" algn="tl">
                    <a:srgbClr val="000000">
                      <a:alpha val="43137"/>
                    </a:srgbClr>
                  </a:outerShdw>
                </a:effectLst>
                <a:latin typeface="Batang" pitchFamily="18" charset="-127"/>
                <a:ea typeface="Batang" pitchFamily="18" charset="-127"/>
              </a:rPr>
              <a:t>QUIERES SABER QUE ES PLAY GROUND ?</a:t>
            </a:r>
            <a:endParaRPr lang="es-ES" b="1" dirty="0">
              <a:solidFill>
                <a:schemeClr val="bg1"/>
              </a:solidFill>
              <a:effectLst>
                <a:outerShdw blurRad="38100" dist="38100" dir="2700000" algn="tl">
                  <a:srgbClr val="000000">
                    <a:alpha val="43137"/>
                  </a:srgbClr>
                </a:outerShdw>
              </a:effectLst>
              <a:latin typeface="Batang" pitchFamily="18" charset="-127"/>
              <a:ea typeface="Batang" pitchFamily="18" charset="-127"/>
            </a:endParaRPr>
          </a:p>
        </p:txBody>
      </p:sp>
      <p:graphicFrame>
        <p:nvGraphicFramePr>
          <p:cNvPr id="4" name="3 Marcador de contenido"/>
          <p:cNvGraphicFramePr>
            <a:graphicFrameLocks noGrp="1" noChangeAspect="1"/>
          </p:cNvGraphicFramePr>
          <p:nvPr>
            <p:ph idx="1"/>
            <p:extLst>
              <p:ext uri="{D42A27DB-BD31-4B8C-83A1-F6EECF244321}">
                <p14:modId xmlns:p14="http://schemas.microsoft.com/office/powerpoint/2010/main" val="4145258245"/>
              </p:ext>
            </p:extLst>
          </p:nvPr>
        </p:nvGraphicFramePr>
        <p:xfrm>
          <a:off x="3635896" y="4437112"/>
          <a:ext cx="2069902" cy="2007096"/>
        </p:xfrm>
        <a:graphic>
          <a:graphicData uri="http://schemas.openxmlformats.org/presentationml/2006/ole">
            <mc:AlternateContent xmlns:mc="http://schemas.openxmlformats.org/markup-compatibility/2006">
              <mc:Choice xmlns:v="urn:schemas-microsoft-com:vml" Requires="v">
                <p:oleObj spid="_x0000_s3149" r:id="rId4" imgW="1493520" imgH="1143000" progId="CorelDraw.Graphic.11">
                  <p:embed/>
                </p:oleObj>
              </mc:Choice>
              <mc:Fallback>
                <p:oleObj r:id="rId4" imgW="1493520" imgH="1143000" progId="CorelDraw.Graphic.11">
                  <p:embed/>
                  <p:pic>
                    <p:nvPicPr>
                      <p:cNvPr id="0" name="Picture 7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4437112"/>
                        <a:ext cx="2069902" cy="2007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612177512"/>
              </p:ext>
            </p:extLst>
          </p:nvPr>
        </p:nvGraphicFramePr>
        <p:xfrm>
          <a:off x="6012160" y="4437112"/>
          <a:ext cx="2160587" cy="1979613"/>
        </p:xfrm>
        <a:graphic>
          <a:graphicData uri="http://schemas.openxmlformats.org/presentationml/2006/ole">
            <mc:AlternateContent xmlns:mc="http://schemas.openxmlformats.org/markup-compatibility/2006">
              <mc:Choice xmlns:v="urn:schemas-microsoft-com:vml" Requires="v">
                <p:oleObj spid="_x0000_s3150" r:id="rId6" imgW="1496568" imgH="1143000" progId="CorelDraw.Graphic.11">
                  <p:embed/>
                </p:oleObj>
              </mc:Choice>
              <mc:Fallback>
                <p:oleObj r:id="rId6" imgW="1496568" imgH="1143000" progId="CorelDraw.Graphic.11">
                  <p:embed/>
                  <p:pic>
                    <p:nvPicPr>
                      <p:cNvPr id="0" name="Picture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437112"/>
                        <a:ext cx="2160587" cy="19796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6" name="Text Box 4"/>
          <p:cNvSpPr txBox="1">
            <a:spLocks noChangeArrowheads="1"/>
          </p:cNvSpPr>
          <p:nvPr/>
        </p:nvSpPr>
        <p:spPr bwMode="auto">
          <a:xfrm>
            <a:off x="3347864" y="1837084"/>
            <a:ext cx="5580062" cy="1784720"/>
          </a:xfrm>
          <a:prstGeom prst="rect">
            <a:avLst/>
          </a:prstGeom>
          <a:noFill/>
          <a:ln w="9525">
            <a:noFill/>
            <a:round/>
            <a:headEnd/>
            <a:tailEnd/>
          </a:ln>
        </p:spPr>
        <p:txBody>
          <a:bodyPr lIns="90000" tIns="46800" rIns="90000" bIns="46800">
            <a:spAutoFit/>
          </a:bodyPr>
          <a:lstStyle/>
          <a:p>
            <a:pPr algn="ctr">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2600" b="1" dirty="0">
                <a:solidFill>
                  <a:srgbClr val="7030A0"/>
                </a:solidFill>
                <a:latin typeface="FrankRuehl" pitchFamily="34" charset="-79"/>
                <a:cs typeface="FrankRuehl" pitchFamily="34" charset="-79"/>
              </a:rPr>
              <a:t>Play Ground es el único programa integral de enseñanza del inglés exclusivo para niños.</a:t>
            </a:r>
          </a:p>
          <a:p>
            <a:pPr algn="ctr">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2600" b="1" dirty="0">
                <a:solidFill>
                  <a:srgbClr val="7030A0"/>
                </a:solidFill>
                <a:latin typeface="FrankRuehl" pitchFamily="34" charset="-79"/>
                <a:cs typeface="FrankRuehl" pitchFamily="34" charset="-79"/>
              </a:rPr>
              <a:t>Porque respetamos la edad del niño.</a:t>
            </a:r>
          </a:p>
        </p:txBody>
      </p:sp>
      <p:sp>
        <p:nvSpPr>
          <p:cNvPr id="8" name="2 Título"/>
          <p:cNvSpPr txBox="1">
            <a:spLocks/>
          </p:cNvSpPr>
          <p:nvPr/>
        </p:nvSpPr>
        <p:spPr>
          <a:xfrm>
            <a:off x="3347864" y="3717032"/>
            <a:ext cx="5525232" cy="626364"/>
          </a:xfrm>
          <a:prstGeom prst="rect">
            <a:avLst/>
          </a:prstGeom>
          <a:ln>
            <a:solidFill>
              <a:schemeClr val="bg2">
                <a:lumMod val="10000"/>
              </a:schemeClr>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solidFill>
                  <a:srgbClr val="FF0000"/>
                </a:solidFill>
                <a:effectLst>
                  <a:outerShdw blurRad="38100" dist="38100" dir="2700000" algn="tl">
                    <a:srgbClr val="000000">
                      <a:alpha val="43137"/>
                    </a:srgbClr>
                  </a:outerShdw>
                </a:effectLst>
                <a:latin typeface="Batang" pitchFamily="18" charset="-127"/>
                <a:ea typeface="Batang" pitchFamily="18" charset="-127"/>
              </a:rPr>
              <a:t>NUESTRO PROGRAMA ES :</a:t>
            </a:r>
            <a:endParaRPr lang="es-ES" b="1" dirty="0">
              <a:solidFill>
                <a:srgbClr val="FF0000"/>
              </a:solidFill>
              <a:effectLst>
                <a:outerShdw blurRad="38100" dist="38100" dir="2700000" algn="tl">
                  <a:srgbClr val="000000">
                    <a:alpha val="43137"/>
                  </a:srgbClr>
                </a:outerShdw>
              </a:effectLst>
              <a:latin typeface="Batang" pitchFamily="18" charset="-127"/>
              <a:ea typeface="Batang" pitchFamily="18" charset="-127"/>
            </a:endParaRPr>
          </a:p>
        </p:txBody>
      </p:sp>
    </p:spTree>
    <p:extLst>
      <p:ext uri="{BB962C8B-B14F-4D97-AF65-F5344CB8AC3E}">
        <p14:creationId xmlns:p14="http://schemas.microsoft.com/office/powerpoint/2010/main" val="36752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checkerboard(across)">
                                      <p:cBhvr additive="repl">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5"/>
                                        </p:tgtEl>
                                        <p:attrNameLst>
                                          <p:attrName>style.visibility</p:attrName>
                                        </p:attrNameLst>
                                      </p:cBhvr>
                                      <p:to>
                                        <p:strVal val="visible"/>
                                      </p:to>
                                    </p:set>
                                    <p:animEffect transition="in" filter="checkerboard(across)">
                                      <p:cBhvr additive="repl">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additive="repl">
                                        <p:cTn id="16" dur="1" fill="hold">
                                          <p:stCondLst>
                                            <p:cond delay="0"/>
                                          </p:stCondLst>
                                        </p:cTn>
                                        <p:tgtEl>
                                          <p:spTgt spid="6"/>
                                        </p:tgtEl>
                                        <p:attrNameLst>
                                          <p:attrName>style.visibility</p:attrName>
                                        </p:attrNameLst>
                                      </p:cBhvr>
                                      <p:to>
                                        <p:strVal val="visible"/>
                                      </p:to>
                                    </p:set>
                                    <p:anim calcmode="lin" valueType="num">
                                      <p:cBhvr additive="repl">
                                        <p:cTn id="17" dur="500" fill="hold"/>
                                        <p:tgtEl>
                                          <p:spTgt spid="6"/>
                                        </p:tgtEl>
                                        <p:attrNameLst>
                                          <p:attrName>ppt_x</p:attrName>
                                        </p:attrNameLst>
                                      </p:cBhvr>
                                      <p:tavLst>
                                        <p:tav tm="100000">
                                          <p:val>
                                            <p:strVal val="0-#ppt_w/2"/>
                                          </p:val>
                                        </p:tav>
                                        <p:tav tm="100000">
                                          <p:val>
                                            <p:strVal val="#ppt_x"/>
                                          </p:val>
                                        </p:tav>
                                      </p:tavLst>
                                    </p:anim>
                                    <p:anim calcmode="lin" valueType="num">
                                      <p:cBhvr additive="repl">
                                        <p:cTn id="18" dur="500" fill="hold"/>
                                        <p:tgtEl>
                                          <p:spTgt spid="6"/>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26484">
            <a:off x="775139" y="2095418"/>
            <a:ext cx="3001516" cy="3403672"/>
          </a:xfrm>
          <a:prstGeom prst="rect">
            <a:avLst/>
          </a:prstGeom>
        </p:spPr>
      </p:pic>
      <p:pic>
        <p:nvPicPr>
          <p:cNvPr id="4" name="3 Imagen" descr="1.png"/>
          <p:cNvPicPr>
            <a:picLocks noChangeAspect="1"/>
          </p:cNvPicPr>
          <p:nvPr/>
        </p:nvPicPr>
        <p:blipFill>
          <a:blip r:embed="rId3" cstate="print"/>
          <a:stretch>
            <a:fillRect/>
          </a:stretch>
        </p:blipFill>
        <p:spPr>
          <a:xfrm>
            <a:off x="4334248" y="1575856"/>
            <a:ext cx="3928690" cy="1409700"/>
          </a:xfrm>
          <a:prstGeom prst="rect">
            <a:avLst/>
          </a:prstGeom>
        </p:spPr>
      </p:pic>
      <p:pic>
        <p:nvPicPr>
          <p:cNvPr id="5" name="4 Marcador de contenido" descr="Imagen2.png"/>
          <p:cNvPicPr>
            <a:picLocks noGrp="1" noChangeAspect="1"/>
          </p:cNvPicPr>
          <p:nvPr>
            <p:ph idx="1"/>
          </p:nvPr>
        </p:nvPicPr>
        <p:blipFill>
          <a:blip r:embed="rId4" cstate="print"/>
          <a:stretch>
            <a:fillRect/>
          </a:stretch>
        </p:blipFill>
        <p:spPr>
          <a:xfrm>
            <a:off x="4307576" y="2857500"/>
            <a:ext cx="3928690" cy="1854692"/>
          </a:xfrm>
          <a:prstGeom prst="rect">
            <a:avLst/>
          </a:prstGeom>
        </p:spPr>
      </p:pic>
      <p:pic>
        <p:nvPicPr>
          <p:cNvPr id="6" name="5 Imagen" descr="imagen3.png"/>
          <p:cNvPicPr>
            <a:picLocks noChangeAspect="1"/>
          </p:cNvPicPr>
          <p:nvPr/>
        </p:nvPicPr>
        <p:blipFill>
          <a:blip r:embed="rId5" cstate="print"/>
          <a:stretch>
            <a:fillRect/>
          </a:stretch>
        </p:blipFill>
        <p:spPr>
          <a:xfrm>
            <a:off x="4343400" y="4509120"/>
            <a:ext cx="3928690" cy="1509553"/>
          </a:xfrm>
          <a:prstGeom prst="rect">
            <a:avLst/>
          </a:prstGeom>
        </p:spPr>
      </p:pic>
      <p:sp>
        <p:nvSpPr>
          <p:cNvPr id="3" name="2 Título"/>
          <p:cNvSpPr>
            <a:spLocks noGrp="1"/>
          </p:cNvSpPr>
          <p:nvPr>
            <p:ph type="title"/>
          </p:nvPr>
        </p:nvSpPr>
        <p:spPr/>
        <p:txBody>
          <a:bodyPr>
            <a:normAutofit fontScale="90000"/>
          </a:bodyPr>
          <a:lstStyle/>
          <a:p>
            <a:r>
              <a:rPr lang="es-ES" b="1" dirty="0" smtClean="0">
                <a:solidFill>
                  <a:schemeClr val="bg1"/>
                </a:solidFill>
              </a:rPr>
              <a:t>PROGRAMA DESARROLLADO POR EDAD-GRADO</a:t>
            </a:r>
            <a:endParaRPr lang="es-ES" b="1" dirty="0">
              <a:solidFill>
                <a:schemeClr val="bg1"/>
              </a:solidFill>
            </a:endParaRPr>
          </a:p>
        </p:txBody>
      </p:sp>
    </p:spTree>
    <p:extLst>
      <p:ext uri="{BB962C8B-B14F-4D97-AF65-F5344CB8AC3E}">
        <p14:creationId xmlns:p14="http://schemas.microsoft.com/office/powerpoint/2010/main" val="1057664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6419">
            <a:off x="575768" y="2204864"/>
            <a:ext cx="3324989" cy="3024336"/>
          </a:xfrm>
          <a:prstGeom prst="rect">
            <a:avLst/>
          </a:prstGeom>
        </p:spPr>
      </p:pic>
      <p:sp>
        <p:nvSpPr>
          <p:cNvPr id="3" name="2 Título"/>
          <p:cNvSpPr>
            <a:spLocks noGrp="1"/>
          </p:cNvSpPr>
          <p:nvPr>
            <p:ph type="title"/>
          </p:nvPr>
        </p:nvSpPr>
        <p:spPr>
          <a:xfrm>
            <a:off x="395536" y="404664"/>
            <a:ext cx="8229600" cy="125272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s-ES" sz="6000" dirty="0" smtClean="0">
                <a:solidFill>
                  <a:schemeClr val="bg1"/>
                </a:solidFill>
                <a:effectLst>
                  <a:outerShdw blurRad="38100" dist="38100" dir="2700000" algn="tl">
                    <a:srgbClr val="000000">
                      <a:alpha val="43137"/>
                    </a:srgbClr>
                  </a:outerShdw>
                </a:effectLst>
              </a:rPr>
              <a:t>PARA LOS DE 3 A 4 AÑOS</a:t>
            </a:r>
            <a:endParaRPr lang="es-ES" sz="6000" dirty="0">
              <a:solidFill>
                <a:schemeClr val="bg1"/>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4139952" y="2204864"/>
            <a:ext cx="4656138" cy="3600450"/>
          </a:xfrm>
          <a:prstGeom prst="rect">
            <a:avLst/>
          </a:prstGeom>
          <a:noFill/>
          <a:ln w="9525">
            <a:noFill/>
            <a:round/>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4000" b="1" dirty="0" smtClean="0">
                <a:solidFill>
                  <a:srgbClr val="00B050"/>
                </a:solidFill>
                <a:latin typeface="Batang" pitchFamily="18" charset="-127"/>
                <a:ea typeface="Batang" pitchFamily="18" charset="-127"/>
                <a:cs typeface="FrankRuehl" pitchFamily="34" charset="-79"/>
              </a:rPr>
              <a:t>LITTLEGROUND:</a:t>
            </a:r>
            <a:endParaRPr lang="es-ES_tradnl" sz="4000" b="1" dirty="0">
              <a:solidFill>
                <a:srgbClr val="00B050"/>
              </a:solidFill>
              <a:latin typeface="Batang" pitchFamily="18" charset="-127"/>
              <a:ea typeface="Batang" pitchFamily="18" charset="-127"/>
              <a:cs typeface="FrankRuehl" pitchFamily="34" charset="-79"/>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sz="2200" b="1" dirty="0" smtClean="0">
              <a:solidFill>
                <a:srgbClr val="7030A0"/>
              </a:solidFill>
              <a:latin typeface="FrankRuehl" pitchFamily="34" charset="-79"/>
              <a:cs typeface="FrankRuehl" pitchFamily="34" charset="-79"/>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2200" b="1" dirty="0" smtClean="0">
                <a:solidFill>
                  <a:srgbClr val="7030A0"/>
                </a:solidFill>
                <a:latin typeface="FrankRuehl" pitchFamily="34" charset="-79"/>
                <a:cs typeface="FrankRuehl" pitchFamily="34" charset="-79"/>
              </a:rPr>
              <a:t>Se </a:t>
            </a:r>
            <a:r>
              <a:rPr lang="es-ES_tradnl" sz="2200" b="1" dirty="0">
                <a:solidFill>
                  <a:srgbClr val="7030A0"/>
                </a:solidFill>
                <a:latin typeface="FrankRuehl" pitchFamily="34" charset="-79"/>
                <a:cs typeface="FrankRuehl" pitchFamily="34" charset="-79"/>
              </a:rPr>
              <a:t>enfoca en despertar en los bebes el gusto por el idioma. Interactuando en actividades lúdicas, juegos y manualidades.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2200" b="1" dirty="0">
                <a:solidFill>
                  <a:srgbClr val="7030A0"/>
                </a:solidFill>
                <a:latin typeface="FrankRuehl" pitchFamily="34" charset="-79"/>
                <a:cs typeface="FrankRuehl" pitchFamily="34" charset="-79"/>
              </a:rPr>
              <a:t>Al final de esta etapa, los bebes aprenden a reconocerse física y emocionalmente en ingles.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2200" b="1" dirty="0">
                <a:solidFill>
                  <a:srgbClr val="000099"/>
                </a:solidFill>
                <a:latin typeface="Arial Narrow" pitchFamily="34" charset="0"/>
              </a:rPr>
              <a:t> </a:t>
            </a:r>
          </a:p>
        </p:txBody>
      </p:sp>
    </p:spTree>
    <p:extLst>
      <p:ext uri="{BB962C8B-B14F-4D97-AF65-F5344CB8AC3E}">
        <p14:creationId xmlns:p14="http://schemas.microsoft.com/office/powerpoint/2010/main" val="56489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1000" fill="hold"/>
                                        <p:tgtEl>
                                          <p:spTgt spid="4"/>
                                        </p:tgtEl>
                                        <p:attrNameLst>
                                          <p:attrName>ppt_w</p:attrName>
                                        </p:attrNameLst>
                                      </p:cBhvr>
                                      <p:tavLst>
                                        <p:tav tm="100000">
                                          <p:val>
                                            <p:fltVal val="0"/>
                                          </p:val>
                                        </p:tav>
                                        <p:tav tm="100000">
                                          <p:val>
                                            <p:strVal val="#ppt_w"/>
                                          </p:val>
                                        </p:tav>
                                      </p:tavLst>
                                    </p:anim>
                                    <p:anim calcmode="lin" valueType="num">
                                      <p:cBhvr additive="repl">
                                        <p:cTn id="8" dur="1000" fill="hold"/>
                                        <p:tgtEl>
                                          <p:spTgt spid="4"/>
                                        </p:tgtEl>
                                        <p:attrNameLst>
                                          <p:attrName>ppt_h</p:attrName>
                                        </p:attrNameLst>
                                      </p:cBhvr>
                                      <p:tavLst>
                                        <p:tav tm="100000">
                                          <p:val>
                                            <p:fltVal val="0"/>
                                          </p:val>
                                        </p:tav>
                                        <p:tav tm="100000">
                                          <p:val>
                                            <p:strVal val="#ppt_h"/>
                                          </p:val>
                                        </p:tav>
                                      </p:tavLst>
                                    </p:anim>
                                    <p:anim calcmode="lin" valueType="num">
                                      <p:cBhvr additive="repl">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smtClean="0">
                <a:solidFill>
                  <a:schemeClr val="bg1"/>
                </a:solidFill>
              </a:rPr>
              <a:t>LITTLEGROUND</a:t>
            </a:r>
            <a:endParaRPr lang="es-ES" b="1" dirty="0">
              <a:solidFill>
                <a:schemeClr val="bg1"/>
              </a:solidFill>
            </a:endParaRPr>
          </a:p>
        </p:txBody>
      </p:sp>
      <p:pic>
        <p:nvPicPr>
          <p:cNvPr id="9" name="8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474290"/>
            <a:ext cx="7677664" cy="505105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59839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45667824"/>
              </p:ext>
            </p:extLst>
          </p:nvPr>
        </p:nvGraphicFramePr>
        <p:xfrm>
          <a:off x="755576" y="428625"/>
          <a:ext cx="7745539" cy="5880695"/>
        </p:xfrm>
        <a:graphic>
          <a:graphicData uri="http://schemas.openxmlformats.org/drawingml/2006/table">
            <a:tbl>
              <a:tblPr/>
              <a:tblGrid>
                <a:gridCol w="1860738"/>
                <a:gridCol w="1861632"/>
                <a:gridCol w="1860738"/>
                <a:gridCol w="2162431"/>
              </a:tblGrid>
              <a:tr h="1176139">
                <a:tc gridSpan="4">
                  <a:txBody>
                    <a:bodyPr/>
                    <a:lstStyle/>
                    <a:p>
                      <a:pPr algn="ctr">
                        <a:lnSpc>
                          <a:spcPct val="115000"/>
                        </a:lnSpc>
                        <a:spcAft>
                          <a:spcPts val="0"/>
                        </a:spcAft>
                      </a:pPr>
                      <a:r>
                        <a:rPr lang="es-CO" sz="1800" b="1" dirty="0" smtClean="0">
                          <a:solidFill>
                            <a:schemeClr val="bg1"/>
                          </a:solidFill>
                          <a:latin typeface="Calibri"/>
                          <a:ea typeface="Calibri"/>
                          <a:cs typeface="Times New Roman"/>
                        </a:rPr>
                        <a:t>LITTLE GROUND (LIT </a:t>
                      </a:r>
                      <a:r>
                        <a:rPr lang="es-CO" sz="1800" b="1" dirty="0">
                          <a:solidFill>
                            <a:schemeClr val="bg1"/>
                          </a:solidFill>
                          <a:latin typeface="Calibri"/>
                          <a:ea typeface="Calibri"/>
                          <a:cs typeface="Times New Roman"/>
                        </a:rPr>
                        <a:t>GR) 3 A </a:t>
                      </a:r>
                      <a:r>
                        <a:rPr lang="es-CO" sz="1800" b="1" dirty="0" smtClean="0">
                          <a:solidFill>
                            <a:schemeClr val="bg1"/>
                          </a:solidFill>
                          <a:latin typeface="Calibri"/>
                          <a:ea typeface="Calibri"/>
                          <a:cs typeface="Times New Roman"/>
                        </a:rPr>
                        <a:t>4 </a:t>
                      </a:r>
                      <a:r>
                        <a:rPr lang="es-CO" sz="1800" b="1" dirty="0">
                          <a:solidFill>
                            <a:schemeClr val="bg1"/>
                          </a:solidFill>
                          <a:latin typeface="Calibri"/>
                          <a:ea typeface="Calibri"/>
                          <a:cs typeface="Times New Roman"/>
                        </a:rPr>
                        <a:t>AÑOS</a:t>
                      </a:r>
                      <a:endParaRPr lang="es-CO" sz="18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1176139">
                <a:tc>
                  <a:txBody>
                    <a:bodyPr/>
                    <a:lstStyle/>
                    <a:p>
                      <a:pPr algn="ctr">
                        <a:lnSpc>
                          <a:spcPct val="115000"/>
                        </a:lnSpc>
                        <a:spcAft>
                          <a:spcPts val="0"/>
                        </a:spcAft>
                      </a:pPr>
                      <a:r>
                        <a:rPr lang="es-CO" sz="1400" b="1" dirty="0">
                          <a:solidFill>
                            <a:schemeClr val="bg1"/>
                          </a:solidFill>
                          <a:latin typeface="Calibri"/>
                          <a:ea typeface="Calibri"/>
                          <a:cs typeface="Times New Roman"/>
                        </a:rPr>
                        <a:t>GRADO</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b="1" dirty="0" smtClean="0">
                          <a:solidFill>
                            <a:schemeClr val="bg1"/>
                          </a:solidFill>
                          <a:latin typeface="Calibri"/>
                          <a:ea typeface="Calibri"/>
                          <a:cs typeface="Times New Roman"/>
                        </a:rPr>
                        <a:t>2016</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b="1" dirty="0" smtClean="0">
                          <a:solidFill>
                            <a:schemeClr val="bg1"/>
                          </a:solidFill>
                          <a:latin typeface="Calibri"/>
                          <a:ea typeface="Calibri"/>
                          <a:cs typeface="Times New Roman"/>
                        </a:rPr>
                        <a:t>2017</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b="1" dirty="0" smtClean="0">
                          <a:solidFill>
                            <a:schemeClr val="bg1"/>
                          </a:solidFill>
                          <a:latin typeface="Calibri"/>
                          <a:ea typeface="Calibri"/>
                          <a:cs typeface="Times New Roman"/>
                        </a:rPr>
                        <a:t>2018</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176139">
                <a:tc>
                  <a:txBody>
                    <a:bodyPr/>
                    <a:lstStyle/>
                    <a:p>
                      <a:pPr algn="ctr">
                        <a:lnSpc>
                          <a:spcPct val="115000"/>
                        </a:lnSpc>
                        <a:spcAft>
                          <a:spcPts val="0"/>
                        </a:spcAft>
                      </a:pPr>
                      <a:r>
                        <a:rPr lang="es-CO" sz="1400" dirty="0" smtClean="0">
                          <a:solidFill>
                            <a:schemeClr val="bg1"/>
                          </a:solidFill>
                          <a:latin typeface="Calibri"/>
                          <a:ea typeface="Calibri"/>
                          <a:cs typeface="Times New Roman"/>
                        </a:rPr>
                        <a:t>JARDIN</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a:solidFill>
                            <a:schemeClr val="bg1"/>
                          </a:solidFill>
                          <a:latin typeface="Calibri"/>
                          <a:ea typeface="Calibri"/>
                          <a:cs typeface="Times New Roman"/>
                        </a:rPr>
                        <a:t>LIT </a:t>
                      </a:r>
                      <a:r>
                        <a:rPr lang="es-CO" sz="1400" dirty="0" smtClean="0">
                          <a:solidFill>
                            <a:schemeClr val="bg1"/>
                          </a:solidFill>
                          <a:latin typeface="Calibri"/>
                          <a:ea typeface="Calibri"/>
                          <a:cs typeface="Times New Roman"/>
                        </a:rPr>
                        <a:t>GREEN </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LIT PURPLE</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a:solidFill>
                            <a:schemeClr val="bg1"/>
                          </a:solidFill>
                          <a:latin typeface="Calibri"/>
                          <a:ea typeface="Calibri"/>
                          <a:cs typeface="Times New Roman"/>
                        </a:rPr>
                        <a:t>LIT </a:t>
                      </a:r>
                      <a:r>
                        <a:rPr lang="es-CO" sz="1400" baseline="0" dirty="0" smtClean="0">
                          <a:solidFill>
                            <a:schemeClr val="bg1"/>
                          </a:solidFill>
                          <a:latin typeface="Calibri"/>
                          <a:ea typeface="Calibri"/>
                          <a:cs typeface="Times New Roman"/>
                        </a:rPr>
                        <a:t> ORANGE</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176139">
                <a:tc>
                  <a:txBody>
                    <a:bodyPr/>
                    <a:lstStyle/>
                    <a:p>
                      <a:pPr algn="ctr">
                        <a:lnSpc>
                          <a:spcPct val="115000"/>
                        </a:lnSpc>
                        <a:spcAft>
                          <a:spcPts val="0"/>
                        </a:spcAft>
                      </a:pPr>
                      <a:r>
                        <a:rPr lang="es-CO" sz="1400" dirty="0" smtClean="0">
                          <a:solidFill>
                            <a:schemeClr val="bg1"/>
                          </a:solidFill>
                          <a:latin typeface="Calibri"/>
                          <a:ea typeface="Calibri"/>
                          <a:cs typeface="Times New Roman"/>
                        </a:rPr>
                        <a:t>PREJARDIN</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LIT GREEN </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600" dirty="0" smtClean="0">
                          <a:solidFill>
                            <a:schemeClr val="bg1"/>
                          </a:solidFill>
                          <a:latin typeface="Calibri"/>
                          <a:ea typeface="Calibri"/>
                          <a:cs typeface="Times New Roman"/>
                        </a:rPr>
                        <a:t>LIT PURPLE</a:t>
                      </a:r>
                      <a:endParaRPr lang="es-CO" sz="1200" dirty="0" smtClean="0">
                        <a:solidFill>
                          <a:schemeClr val="bg1"/>
                        </a:solidFill>
                        <a:latin typeface="Calibri"/>
                        <a:ea typeface="Calibri"/>
                        <a:cs typeface="Times New Roman"/>
                      </a:endParaRPr>
                    </a:p>
                    <a:p>
                      <a:pPr algn="ctr">
                        <a:lnSpc>
                          <a:spcPct val="115000"/>
                        </a:lnSpc>
                        <a:spcAft>
                          <a:spcPts val="0"/>
                        </a:spcAft>
                      </a:pP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LIT </a:t>
                      </a:r>
                      <a:r>
                        <a:rPr lang="es-CO" sz="1400" baseline="0" dirty="0" smtClean="0">
                          <a:solidFill>
                            <a:schemeClr val="bg1"/>
                          </a:solidFill>
                          <a:latin typeface="Calibri"/>
                          <a:ea typeface="Calibri"/>
                          <a:cs typeface="Times New Roman"/>
                        </a:rPr>
                        <a:t> ORANGE</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176139">
                <a:tc>
                  <a:txBody>
                    <a:bodyPr/>
                    <a:lstStyle/>
                    <a:p>
                      <a:pPr algn="ctr">
                        <a:lnSpc>
                          <a:spcPct val="115000"/>
                        </a:lnSpc>
                        <a:spcAft>
                          <a:spcPts val="0"/>
                        </a:spcAft>
                      </a:pPr>
                      <a:r>
                        <a:rPr lang="es-CO" sz="1400" dirty="0">
                          <a:solidFill>
                            <a:schemeClr val="bg1"/>
                          </a:solidFill>
                          <a:latin typeface="Calibri"/>
                          <a:ea typeface="Calibri"/>
                          <a:cs typeface="Times New Roman"/>
                        </a:rPr>
                        <a:t>TRANSICION</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LIT </a:t>
                      </a:r>
                      <a:r>
                        <a:rPr lang="es-CO" sz="1400" baseline="0" dirty="0" smtClean="0">
                          <a:solidFill>
                            <a:schemeClr val="bg1"/>
                          </a:solidFill>
                          <a:latin typeface="Calibri"/>
                          <a:ea typeface="Calibri"/>
                          <a:cs typeface="Times New Roman"/>
                        </a:rPr>
                        <a:t> ORANGE</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TOY BLUE</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LIT PURPLE</a:t>
                      </a:r>
                      <a:r>
                        <a:rPr lang="es-CO" sz="1400" baseline="0" dirty="0" smtClean="0">
                          <a:solidFill>
                            <a:schemeClr val="bg1"/>
                          </a:solidFill>
                          <a:latin typeface="Calibri"/>
                          <a:ea typeface="Calibri"/>
                          <a:cs typeface="Times New Roman"/>
                        </a:rPr>
                        <a:t> </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3103233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332656"/>
            <a:ext cx="8229600" cy="1252728"/>
          </a:xfrm>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s-ES" b="1" dirty="0" smtClean="0">
                <a:solidFill>
                  <a:schemeClr val="bg1"/>
                </a:solidFill>
                <a:effectLst>
                  <a:outerShdw blurRad="38100" dist="38100" dir="2700000" algn="tl">
                    <a:srgbClr val="000000">
                      <a:alpha val="43137"/>
                    </a:srgbClr>
                  </a:outerShdw>
                </a:effectLst>
              </a:rPr>
              <a:t>PARA LOS NIÑOS DE 5 A 6 AÑOS</a:t>
            </a:r>
            <a:endParaRPr lang="es-ES" b="1" dirty="0">
              <a:solidFill>
                <a:schemeClr val="bg1"/>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4644008" y="2138808"/>
            <a:ext cx="4138612" cy="3959225"/>
          </a:xfrm>
          <a:prstGeom prst="rect">
            <a:avLst/>
          </a:prstGeom>
          <a:noFill/>
          <a:ln w="9525">
            <a:noFill/>
            <a:round/>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3500" b="1" dirty="0">
                <a:solidFill>
                  <a:srgbClr val="FF33CC"/>
                </a:solidFill>
                <a:effectLst>
                  <a:outerShdw blurRad="38100" dist="38100" dir="2700000" algn="tl">
                    <a:srgbClr val="000000">
                      <a:alpha val="43137"/>
                    </a:srgbClr>
                  </a:outerShdw>
                </a:effectLst>
                <a:latin typeface="FrankRuehl" pitchFamily="34" charset="-79"/>
                <a:cs typeface="FrankRuehl" pitchFamily="34" charset="-79"/>
              </a:rPr>
              <a:t>TOYGROUND</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b="1" dirty="0">
                <a:solidFill>
                  <a:srgbClr val="000099"/>
                </a:solidFill>
                <a:latin typeface="FrankRuehl" pitchFamily="34" charset="-79"/>
                <a:cs typeface="FrankRuehl" pitchFamily="34" charset="-79"/>
              </a:rPr>
              <a:t>Despierta el interés del niño por los temas de adaptación y afiliación propios de su edad.</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b="1" dirty="0">
                <a:solidFill>
                  <a:srgbClr val="000099"/>
                </a:solidFill>
                <a:latin typeface="FrankRuehl" pitchFamily="34" charset="-79"/>
                <a:cs typeface="FrankRuehl" pitchFamily="34" charset="-79"/>
              </a:rPr>
              <a:t>Se integra la enseñanza de otras materias en ingles.</a:t>
            </a:r>
          </a:p>
        </p:txBody>
      </p:sp>
      <p:pic>
        <p:nvPicPr>
          <p:cNvPr id="7" name="6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2142969"/>
            <a:ext cx="4540601" cy="3302256"/>
          </a:xfrm>
        </p:spPr>
      </p:pic>
    </p:spTree>
    <p:extLst>
      <p:ext uri="{BB962C8B-B14F-4D97-AF65-F5344CB8AC3E}">
        <p14:creationId xmlns:p14="http://schemas.microsoft.com/office/powerpoint/2010/main" val="34014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1000" fill="hold"/>
                                        <p:tgtEl>
                                          <p:spTgt spid="4"/>
                                        </p:tgtEl>
                                        <p:attrNameLst>
                                          <p:attrName>ppt_w</p:attrName>
                                        </p:attrNameLst>
                                      </p:cBhvr>
                                      <p:tavLst>
                                        <p:tav tm="100000">
                                          <p:val>
                                            <p:fltVal val="0"/>
                                          </p:val>
                                        </p:tav>
                                        <p:tav tm="100000">
                                          <p:val>
                                            <p:strVal val="#ppt_w"/>
                                          </p:val>
                                        </p:tav>
                                      </p:tavLst>
                                    </p:anim>
                                    <p:anim calcmode="lin" valueType="num">
                                      <p:cBhvr additive="repl">
                                        <p:cTn id="8" dur="1000" fill="hold"/>
                                        <p:tgtEl>
                                          <p:spTgt spid="4"/>
                                        </p:tgtEl>
                                        <p:attrNameLst>
                                          <p:attrName>ppt_h</p:attrName>
                                        </p:attrNameLst>
                                      </p:cBhvr>
                                      <p:tavLst>
                                        <p:tav tm="100000">
                                          <p:val>
                                            <p:fltVal val="0"/>
                                          </p:val>
                                        </p:tav>
                                        <p:tav tm="100000">
                                          <p:val>
                                            <p:strVal val="#ppt_h"/>
                                          </p:val>
                                        </p:tav>
                                      </p:tavLst>
                                    </p:anim>
                                    <p:anim calcmode="lin" valueType="num">
                                      <p:cBhvr additive="repl">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Recorte de pantall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7740" y="1412776"/>
            <a:ext cx="7428676" cy="5063486"/>
          </a:xfrm>
          <a:prstGeom prst="rect">
            <a:avLst/>
          </a:prstGeom>
          <a:ln w="228600" cap="sq" cmpd="thickThin">
            <a:solidFill>
              <a:srgbClr val="000000"/>
            </a:solidFill>
            <a:prstDash val="solid"/>
            <a:miter lim="800000"/>
          </a:ln>
          <a:effectLst>
            <a:innerShdw blurRad="76200">
              <a:srgbClr val="000000"/>
            </a:innerShdw>
          </a:effectLst>
        </p:spPr>
      </p:pic>
      <p:sp>
        <p:nvSpPr>
          <p:cNvPr id="3" name="2 Título"/>
          <p:cNvSpPr>
            <a:spLocks noGrp="1"/>
          </p:cNvSpPr>
          <p:nvPr>
            <p:ph type="title"/>
          </p:nvPr>
        </p:nvSpPr>
        <p:spPr>
          <a:xfrm>
            <a:off x="457200" y="338328"/>
            <a:ext cx="8229600" cy="1074448"/>
          </a:xfrm>
        </p:spPr>
        <p:txBody>
          <a:bodyPr/>
          <a:lstStyle/>
          <a:p>
            <a:r>
              <a:rPr lang="es-ES" dirty="0" smtClean="0">
                <a:solidFill>
                  <a:schemeClr val="bg1"/>
                </a:solidFill>
              </a:rPr>
              <a:t>TOYGROUND</a:t>
            </a:r>
            <a:endParaRPr lang="es-ES" dirty="0">
              <a:solidFill>
                <a:schemeClr val="bg1"/>
              </a:solidFill>
            </a:endParaRPr>
          </a:p>
        </p:txBody>
      </p:sp>
    </p:spTree>
    <p:extLst>
      <p:ext uri="{BB962C8B-B14F-4D97-AF65-F5344CB8AC3E}">
        <p14:creationId xmlns:p14="http://schemas.microsoft.com/office/powerpoint/2010/main" val="3390688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graphicFrame>
        <p:nvGraphicFramePr>
          <p:cNvPr id="5" name="4 Tabla"/>
          <p:cNvGraphicFramePr>
            <a:graphicFrameLocks noGrp="1"/>
          </p:cNvGraphicFramePr>
          <p:nvPr>
            <p:extLst>
              <p:ext uri="{D42A27DB-BD31-4B8C-83A1-F6EECF244321}">
                <p14:modId xmlns:p14="http://schemas.microsoft.com/office/powerpoint/2010/main" val="4114611086"/>
              </p:ext>
            </p:extLst>
          </p:nvPr>
        </p:nvGraphicFramePr>
        <p:xfrm>
          <a:off x="683569" y="285750"/>
          <a:ext cx="7603234" cy="6167587"/>
        </p:xfrm>
        <a:graphic>
          <a:graphicData uri="http://schemas.openxmlformats.org/drawingml/2006/table">
            <a:tbl>
              <a:tblPr/>
              <a:tblGrid>
                <a:gridCol w="1900352"/>
                <a:gridCol w="1901265"/>
                <a:gridCol w="1900352"/>
                <a:gridCol w="1901265"/>
              </a:tblGrid>
              <a:tr h="1304105">
                <a:tc gridSpan="4">
                  <a:txBody>
                    <a:bodyPr/>
                    <a:lstStyle/>
                    <a:p>
                      <a:pPr algn="ctr">
                        <a:lnSpc>
                          <a:spcPct val="115000"/>
                        </a:lnSpc>
                        <a:spcAft>
                          <a:spcPts val="0"/>
                        </a:spcAft>
                      </a:pPr>
                      <a:r>
                        <a:rPr lang="es-CO" sz="1400" b="1" dirty="0">
                          <a:solidFill>
                            <a:schemeClr val="bg1"/>
                          </a:solidFill>
                          <a:latin typeface="Calibri"/>
                          <a:ea typeface="Calibri"/>
                          <a:cs typeface="Times New Roman"/>
                        </a:rPr>
                        <a:t>TOY GROUND (TOY GR) </a:t>
                      </a:r>
                      <a:r>
                        <a:rPr lang="es-CO" sz="1400" b="1" dirty="0" smtClean="0">
                          <a:solidFill>
                            <a:schemeClr val="bg1"/>
                          </a:solidFill>
                          <a:latin typeface="Calibri"/>
                          <a:ea typeface="Calibri"/>
                          <a:cs typeface="Times New Roman"/>
                        </a:rPr>
                        <a:t>5 </a:t>
                      </a:r>
                      <a:r>
                        <a:rPr lang="es-CO" sz="1400" b="1" dirty="0">
                          <a:solidFill>
                            <a:schemeClr val="bg1"/>
                          </a:solidFill>
                          <a:latin typeface="Calibri"/>
                          <a:ea typeface="Calibri"/>
                          <a:cs typeface="Times New Roman"/>
                        </a:rPr>
                        <a:t>A </a:t>
                      </a:r>
                      <a:r>
                        <a:rPr lang="es-CO" sz="1400" b="1" dirty="0" smtClean="0">
                          <a:solidFill>
                            <a:schemeClr val="bg1"/>
                          </a:solidFill>
                          <a:latin typeface="Calibri"/>
                          <a:ea typeface="Calibri"/>
                          <a:cs typeface="Times New Roman"/>
                        </a:rPr>
                        <a:t>6 </a:t>
                      </a:r>
                      <a:r>
                        <a:rPr lang="es-CO" sz="1400" b="1" dirty="0">
                          <a:solidFill>
                            <a:schemeClr val="bg1"/>
                          </a:solidFill>
                          <a:latin typeface="Calibri"/>
                          <a:ea typeface="Calibri"/>
                          <a:cs typeface="Times New Roman"/>
                        </a:rPr>
                        <a:t>AÑOS</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1304105">
                <a:tc>
                  <a:txBody>
                    <a:bodyPr/>
                    <a:lstStyle/>
                    <a:p>
                      <a:pPr algn="ctr">
                        <a:lnSpc>
                          <a:spcPct val="115000"/>
                        </a:lnSpc>
                        <a:spcAft>
                          <a:spcPts val="0"/>
                        </a:spcAft>
                      </a:pPr>
                      <a:r>
                        <a:rPr lang="es-CO" sz="1400" b="1" dirty="0">
                          <a:solidFill>
                            <a:schemeClr val="bg1"/>
                          </a:solidFill>
                          <a:latin typeface="Calibri"/>
                          <a:ea typeface="Calibri"/>
                          <a:cs typeface="Times New Roman"/>
                        </a:rPr>
                        <a:t>GRADO</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b="1" dirty="0" smtClean="0">
                          <a:solidFill>
                            <a:schemeClr val="bg1"/>
                          </a:solidFill>
                          <a:latin typeface="Calibri"/>
                          <a:ea typeface="Calibri"/>
                          <a:cs typeface="Times New Roman"/>
                        </a:rPr>
                        <a:t>2016</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b="1" dirty="0" smtClean="0">
                          <a:solidFill>
                            <a:schemeClr val="bg1"/>
                          </a:solidFill>
                          <a:latin typeface="Calibri"/>
                          <a:ea typeface="Calibri"/>
                          <a:cs typeface="Times New Roman"/>
                        </a:rPr>
                        <a:t>2017</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b="1" dirty="0" smtClean="0">
                          <a:solidFill>
                            <a:schemeClr val="bg1"/>
                          </a:solidFill>
                          <a:latin typeface="Calibri"/>
                          <a:ea typeface="Calibri"/>
                          <a:cs typeface="Times New Roman"/>
                        </a:rPr>
                        <a:t>2018</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084171">
                <a:tc>
                  <a:txBody>
                    <a:bodyPr/>
                    <a:lstStyle/>
                    <a:p>
                      <a:pPr algn="ctr">
                        <a:lnSpc>
                          <a:spcPct val="115000"/>
                        </a:lnSpc>
                        <a:spcAft>
                          <a:spcPts val="0"/>
                        </a:spcAft>
                      </a:pPr>
                      <a:r>
                        <a:rPr lang="es-CO" sz="1400" dirty="0">
                          <a:solidFill>
                            <a:schemeClr val="bg1"/>
                          </a:solidFill>
                          <a:latin typeface="Calibri"/>
                          <a:ea typeface="Calibri"/>
                          <a:cs typeface="Times New Roman"/>
                        </a:rPr>
                        <a:t>PRIMERO</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TOY</a:t>
                      </a:r>
                      <a:r>
                        <a:rPr lang="es-CO" sz="1400" baseline="0" dirty="0" smtClean="0">
                          <a:solidFill>
                            <a:schemeClr val="bg1"/>
                          </a:solidFill>
                          <a:latin typeface="Calibri"/>
                          <a:ea typeface="Calibri"/>
                          <a:cs typeface="Times New Roman"/>
                        </a:rPr>
                        <a:t> </a:t>
                      </a:r>
                      <a:r>
                        <a:rPr lang="es-CO" sz="1400" dirty="0" smtClean="0">
                          <a:solidFill>
                            <a:schemeClr val="bg1"/>
                          </a:solidFill>
                          <a:latin typeface="Calibri"/>
                          <a:ea typeface="Calibri"/>
                          <a:cs typeface="Times New Roman"/>
                        </a:rPr>
                        <a:t>BLUE </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LIT PURPLE</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PINK – YELLOW </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171101">
                <a:tc>
                  <a:txBody>
                    <a:bodyPr/>
                    <a:lstStyle/>
                    <a:p>
                      <a:pPr algn="ctr">
                        <a:lnSpc>
                          <a:spcPct val="115000"/>
                        </a:lnSpc>
                        <a:spcAft>
                          <a:spcPts val="0"/>
                        </a:spcAft>
                      </a:pPr>
                      <a:r>
                        <a:rPr lang="es-CO" sz="1400" dirty="0">
                          <a:solidFill>
                            <a:schemeClr val="bg1"/>
                          </a:solidFill>
                          <a:latin typeface="Calibri"/>
                          <a:ea typeface="Calibri"/>
                          <a:cs typeface="Times New Roman"/>
                        </a:rPr>
                        <a:t>SEGUNDO</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LIT</a:t>
                      </a:r>
                      <a:r>
                        <a:rPr lang="es-CO" sz="1400" baseline="0" dirty="0" smtClean="0">
                          <a:solidFill>
                            <a:schemeClr val="bg1"/>
                          </a:solidFill>
                          <a:latin typeface="Calibri"/>
                          <a:ea typeface="Calibri"/>
                          <a:cs typeface="Times New Roman"/>
                        </a:rPr>
                        <a:t> </a:t>
                      </a:r>
                      <a:r>
                        <a:rPr lang="es-CO" sz="1400" dirty="0" smtClean="0">
                          <a:solidFill>
                            <a:schemeClr val="bg1"/>
                          </a:solidFill>
                          <a:latin typeface="Calibri"/>
                          <a:ea typeface="Calibri"/>
                          <a:cs typeface="Times New Roman"/>
                        </a:rPr>
                        <a:t>PURPLE</a:t>
                      </a:r>
                      <a:r>
                        <a:rPr lang="es-CO" sz="1400" baseline="0" dirty="0" smtClean="0">
                          <a:solidFill>
                            <a:schemeClr val="bg1"/>
                          </a:solidFill>
                          <a:latin typeface="Calibri"/>
                          <a:ea typeface="Calibri"/>
                          <a:cs typeface="Times New Roman"/>
                        </a:rPr>
                        <a:t> </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PINK – YELLOW </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BLUE-</a:t>
                      </a:r>
                      <a:r>
                        <a:rPr lang="es-CO" sz="1400" baseline="0" dirty="0" smtClean="0">
                          <a:solidFill>
                            <a:schemeClr val="bg1"/>
                          </a:solidFill>
                          <a:latin typeface="Calibri"/>
                          <a:ea typeface="Calibri"/>
                          <a:cs typeface="Times New Roman"/>
                        </a:rPr>
                        <a:t> GREEN</a:t>
                      </a:r>
                      <a:endParaRPr lang="es-CO" sz="14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304105">
                <a:tc>
                  <a:txBody>
                    <a:bodyPr/>
                    <a:lstStyle/>
                    <a:p>
                      <a:pPr algn="ctr">
                        <a:lnSpc>
                          <a:spcPct val="115000"/>
                        </a:lnSpc>
                        <a:spcAft>
                          <a:spcPts val="0"/>
                        </a:spcAft>
                      </a:pPr>
                      <a:r>
                        <a:rPr lang="es-CO" sz="1400">
                          <a:solidFill>
                            <a:schemeClr val="bg1"/>
                          </a:solidFill>
                          <a:latin typeface="Calibri"/>
                          <a:ea typeface="Calibri"/>
                          <a:cs typeface="Times New Roman"/>
                        </a:rPr>
                        <a:t>TERCERO</a:t>
                      </a:r>
                      <a:endParaRPr lang="es-CO" sz="110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PINK – YELLOW </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BLUE</a:t>
                      </a:r>
                      <a:r>
                        <a:rPr lang="es-CO" sz="1400" baseline="0" dirty="0" smtClean="0">
                          <a:solidFill>
                            <a:schemeClr val="bg1"/>
                          </a:solidFill>
                          <a:latin typeface="Calibri"/>
                          <a:ea typeface="Calibri"/>
                          <a:cs typeface="Times New Roman"/>
                        </a:rPr>
                        <a:t> -GREEN</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PURPLE</a:t>
                      </a:r>
                      <a:r>
                        <a:rPr lang="es-CO" sz="1400" baseline="0" dirty="0" smtClean="0">
                          <a:solidFill>
                            <a:schemeClr val="bg1"/>
                          </a:solidFill>
                          <a:latin typeface="Calibri"/>
                          <a:ea typeface="Calibri"/>
                          <a:cs typeface="Times New Roman"/>
                        </a:rPr>
                        <a:t> - RED</a:t>
                      </a:r>
                      <a:endParaRPr lang="es-CO" sz="14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335697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1964" y="908720"/>
            <a:ext cx="6552728" cy="2880320"/>
          </a:xfrm>
        </p:spPr>
      </p:pic>
      <p:sp>
        <p:nvSpPr>
          <p:cNvPr id="3" name="2 Título"/>
          <p:cNvSpPr>
            <a:spLocks noGrp="1"/>
          </p:cNvSpPr>
          <p:nvPr>
            <p:ph type="title"/>
          </p:nvPr>
        </p:nvSpPr>
        <p:spPr>
          <a:xfrm>
            <a:off x="323528" y="3933056"/>
            <a:ext cx="8229600" cy="1252728"/>
          </a:xfrm>
        </p:spPr>
        <p:txBody>
          <a:bodyPr/>
          <a:lstStyle/>
          <a:p>
            <a:r>
              <a:rPr lang="es-ES" b="1" dirty="0" smtClean="0">
                <a:solidFill>
                  <a:schemeClr val="tx2">
                    <a:lumMod val="75000"/>
                  </a:schemeClr>
                </a:solidFill>
              </a:rPr>
              <a:t> INSTITUTE </a:t>
            </a:r>
            <a:r>
              <a:rPr lang="es-ES" b="1" dirty="0" smtClean="0">
                <a:solidFill>
                  <a:srgbClr val="FF0000"/>
                </a:solidFill>
              </a:rPr>
              <a:t>OF</a:t>
            </a:r>
            <a:r>
              <a:rPr lang="es-ES" b="1" dirty="0" smtClean="0">
                <a:solidFill>
                  <a:schemeClr val="tx2">
                    <a:lumMod val="75000"/>
                  </a:schemeClr>
                </a:solidFill>
              </a:rPr>
              <a:t> </a:t>
            </a:r>
            <a:r>
              <a:rPr lang="es-ES" b="1" dirty="0" smtClean="0">
                <a:solidFill>
                  <a:srgbClr val="FF0000"/>
                </a:solidFill>
              </a:rPr>
              <a:t>LANGUAGE</a:t>
            </a:r>
            <a:r>
              <a:rPr lang="es-ES" b="1" dirty="0" smtClean="0">
                <a:solidFill>
                  <a:schemeClr val="tx2">
                    <a:lumMod val="75000"/>
                  </a:schemeClr>
                </a:solidFill>
              </a:rPr>
              <a:t>  </a:t>
            </a:r>
            <a:endParaRPr lang="es-ES" b="1" dirty="0">
              <a:solidFill>
                <a:schemeClr val="tx2">
                  <a:lumMod val="75000"/>
                </a:schemeClr>
              </a:solidFill>
            </a:endParaRPr>
          </a:p>
        </p:txBody>
      </p:sp>
      <p:sp>
        <p:nvSpPr>
          <p:cNvPr id="5" name="2 Título"/>
          <p:cNvSpPr txBox="1">
            <a:spLocks/>
          </p:cNvSpPr>
          <p:nvPr/>
        </p:nvSpPr>
        <p:spPr>
          <a:xfrm>
            <a:off x="467900" y="5157192"/>
            <a:ext cx="8229600" cy="125272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solidFill>
                  <a:schemeClr val="tx2">
                    <a:lumMod val="75000"/>
                  </a:schemeClr>
                </a:solidFill>
                <a:latin typeface="Andalus" pitchFamily="18" charset="-78"/>
                <a:cs typeface="Andalus" pitchFamily="18" charset="-78"/>
              </a:rPr>
              <a:t>‘HABLAR INGLES ES ENTRAR AL CAMINO DEL ÉXITO’</a:t>
            </a:r>
            <a:endParaRPr lang="es-ES" b="1" dirty="0">
              <a:solidFill>
                <a:schemeClr val="tx2">
                  <a:lumMod val="75000"/>
                </a:schemeClr>
              </a:solidFill>
              <a:latin typeface="Andalus" pitchFamily="18" charset="-78"/>
              <a:cs typeface="Andalus" pitchFamily="18" charset="-78"/>
            </a:endParaRPr>
          </a:p>
        </p:txBody>
      </p:sp>
    </p:spTree>
    <p:extLst>
      <p:ext uri="{BB962C8B-B14F-4D97-AF65-F5344CB8AC3E}">
        <p14:creationId xmlns:p14="http://schemas.microsoft.com/office/powerpoint/2010/main" val="3131672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effectLst>
            <a:glow rad="228600">
              <a:schemeClr val="accent6">
                <a:satMod val="175000"/>
                <a:alpha val="40000"/>
              </a:schemeClr>
            </a:glow>
            <a:reflection blurRad="6350" stA="50000" endA="300" endPos="90000" dir="5400000" sy="-100000" algn="bl" rotWithShape="0"/>
          </a:effectLst>
          <a:scene3d>
            <a:camera prst="orthographicFront"/>
            <a:lightRig rig="threePt" dir="t"/>
          </a:scene3d>
          <a:sp3d>
            <a:bevelT/>
          </a:sp3d>
        </p:spPr>
        <p:txBody>
          <a:bodyPr>
            <a:normAutofit/>
          </a:bodyPr>
          <a:lstStyle/>
          <a:p>
            <a:r>
              <a:rPr lang="es-ES" b="1" dirty="0" smtClean="0">
                <a:solidFill>
                  <a:schemeClr val="bg1"/>
                </a:solidFill>
              </a:rPr>
              <a:t>PARA LOS 7 A 9 AÑOS</a:t>
            </a:r>
            <a:endParaRPr lang="es-ES" b="1" dirty="0">
              <a:solidFill>
                <a:schemeClr val="bg1"/>
              </a:solidFill>
            </a:endParaRPr>
          </a:p>
        </p:txBody>
      </p:sp>
      <p:sp>
        <p:nvSpPr>
          <p:cNvPr id="4" name="Rectangle 3"/>
          <p:cNvSpPr>
            <a:spLocks noChangeArrowheads="1"/>
          </p:cNvSpPr>
          <p:nvPr/>
        </p:nvSpPr>
        <p:spPr bwMode="auto">
          <a:xfrm>
            <a:off x="4140200" y="1800225"/>
            <a:ext cx="4859338" cy="4679950"/>
          </a:xfrm>
          <a:prstGeom prst="rect">
            <a:avLst/>
          </a:prstGeom>
          <a:no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3500" b="1" dirty="0">
                <a:solidFill>
                  <a:srgbClr val="FF0000"/>
                </a:solidFill>
                <a:effectLst>
                  <a:outerShdw blurRad="38100" dist="38100" dir="2700000" algn="tl">
                    <a:srgbClr val="000000">
                      <a:alpha val="43137"/>
                    </a:srgbClr>
                  </a:outerShdw>
                </a:effectLst>
                <a:latin typeface="FrankRuehl" pitchFamily="34" charset="-79"/>
                <a:cs typeface="FrankRuehl" pitchFamily="34" charset="-79"/>
              </a:rPr>
              <a:t>PLAYGROUND</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2400" b="1" dirty="0">
                <a:solidFill>
                  <a:schemeClr val="accent2">
                    <a:lumMod val="50000"/>
                  </a:schemeClr>
                </a:solidFill>
                <a:latin typeface="FrankRuehl" pitchFamily="34" charset="-79"/>
                <a:cs typeface="FrankRuehl" pitchFamily="34" charset="-79"/>
              </a:rPr>
              <a:t>Amplía el vocabulario y se expresa con mayor dominio sobre las materias de estudio.</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sz="2400" b="1" dirty="0">
                <a:solidFill>
                  <a:schemeClr val="accent2">
                    <a:lumMod val="50000"/>
                  </a:schemeClr>
                </a:solidFill>
                <a:latin typeface="FrankRuehl" pitchFamily="34" charset="-79"/>
                <a:cs typeface="FrankRuehl" pitchFamily="34" charset="-79"/>
              </a:rPr>
              <a:t>Desarrolla un nivel fluido del idioma, el cual le permitirá la comprensión sin dificultad en los temas del bachillerato</a:t>
            </a:r>
            <a:r>
              <a:rPr lang="es-ES_tradnl" sz="2400" b="1" dirty="0">
                <a:solidFill>
                  <a:srgbClr val="FFFF00"/>
                </a:solidFill>
                <a:latin typeface="FrankRuehl" pitchFamily="34" charset="-79"/>
                <a:cs typeface="FrankRuehl" pitchFamily="34" charset="-79"/>
              </a:rPr>
              <a:t>.</a:t>
            </a: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63" y="2098675"/>
            <a:ext cx="3983038" cy="4381500"/>
          </a:xfrm>
          <a:prstGeom prst="rect">
            <a:avLst/>
          </a:prstGeom>
        </p:spPr>
      </p:pic>
    </p:spTree>
    <p:extLst>
      <p:ext uri="{BB962C8B-B14F-4D97-AF65-F5344CB8AC3E}">
        <p14:creationId xmlns:p14="http://schemas.microsoft.com/office/powerpoint/2010/main" val="15913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1000" fill="hold"/>
                                        <p:tgtEl>
                                          <p:spTgt spid="4"/>
                                        </p:tgtEl>
                                        <p:attrNameLst>
                                          <p:attrName>ppt_w</p:attrName>
                                        </p:attrNameLst>
                                      </p:cBhvr>
                                      <p:tavLst>
                                        <p:tav tm="100000">
                                          <p:val>
                                            <p:fltVal val="0"/>
                                          </p:val>
                                        </p:tav>
                                        <p:tav tm="100000">
                                          <p:val>
                                            <p:strVal val="#ppt_w"/>
                                          </p:val>
                                        </p:tav>
                                      </p:tavLst>
                                    </p:anim>
                                    <p:anim calcmode="lin" valueType="num">
                                      <p:cBhvr additive="repl">
                                        <p:cTn id="8" dur="1000" fill="hold"/>
                                        <p:tgtEl>
                                          <p:spTgt spid="4"/>
                                        </p:tgtEl>
                                        <p:attrNameLst>
                                          <p:attrName>ppt_h</p:attrName>
                                        </p:attrNameLst>
                                      </p:cBhvr>
                                      <p:tavLst>
                                        <p:tav tm="100000">
                                          <p:val>
                                            <p:fltVal val="0"/>
                                          </p:val>
                                        </p:tav>
                                        <p:tav tm="100000">
                                          <p:val>
                                            <p:strVal val="#ppt_h"/>
                                          </p:val>
                                        </p:tav>
                                      </p:tavLst>
                                    </p:anim>
                                    <p:anim calcmode="lin" valueType="num">
                                      <p:cBhvr additive="repl">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pic>
        <p:nvPicPr>
          <p:cNvPr id="4" name="Picture 1"/>
          <p:cNvPicPr>
            <a:picLocks noChangeAspect="1" noChangeArrowheads="1"/>
          </p:cNvPicPr>
          <p:nvPr/>
        </p:nvPicPr>
        <p:blipFill>
          <a:blip r:embed="rId2" cstate="print"/>
          <a:srcRect/>
          <a:stretch>
            <a:fillRect/>
          </a:stretch>
        </p:blipFill>
        <p:spPr bwMode="auto">
          <a:xfrm>
            <a:off x="217584" y="2564904"/>
            <a:ext cx="1371600" cy="3914775"/>
          </a:xfrm>
          <a:prstGeom prst="rect">
            <a:avLst/>
          </a:prstGeom>
          <a:noFill/>
          <a:ln w="9525">
            <a:noFill/>
            <a:round/>
            <a:headEnd/>
            <a:tailEnd/>
          </a:ln>
        </p:spPr>
      </p:pic>
      <p:pic>
        <p:nvPicPr>
          <p:cNvPr id="5" name="Picture 2"/>
          <p:cNvPicPr>
            <a:picLocks noChangeAspect="1" noChangeArrowheads="1"/>
          </p:cNvPicPr>
          <p:nvPr/>
        </p:nvPicPr>
        <p:blipFill>
          <a:blip r:embed="rId3" cstate="print"/>
          <a:srcRect/>
          <a:stretch>
            <a:fillRect/>
          </a:stretch>
        </p:blipFill>
        <p:spPr bwMode="auto">
          <a:xfrm>
            <a:off x="1475656" y="2564903"/>
            <a:ext cx="1524000" cy="3914775"/>
          </a:xfrm>
          <a:prstGeom prst="rect">
            <a:avLst/>
          </a:prstGeom>
          <a:noFill/>
          <a:ln w="9525">
            <a:noFill/>
            <a:round/>
            <a:headEnd/>
            <a:tailEnd/>
          </a:ln>
        </p:spPr>
      </p:pic>
      <p:pic>
        <p:nvPicPr>
          <p:cNvPr id="6" name="Picture 5"/>
          <p:cNvPicPr>
            <a:picLocks noChangeAspect="1" noChangeArrowheads="1"/>
          </p:cNvPicPr>
          <p:nvPr/>
        </p:nvPicPr>
        <p:blipFill>
          <a:blip r:embed="rId4" cstate="print"/>
          <a:srcRect/>
          <a:stretch>
            <a:fillRect/>
          </a:stretch>
        </p:blipFill>
        <p:spPr bwMode="auto">
          <a:xfrm>
            <a:off x="2969192" y="2564904"/>
            <a:ext cx="1447800" cy="3962400"/>
          </a:xfrm>
          <a:prstGeom prst="rect">
            <a:avLst/>
          </a:prstGeom>
          <a:noFill/>
          <a:ln w="9525">
            <a:noFill/>
            <a:round/>
            <a:headEnd/>
            <a:tailEnd/>
          </a:ln>
        </p:spPr>
      </p:pic>
      <p:pic>
        <p:nvPicPr>
          <p:cNvPr id="7" name="Picture 3"/>
          <p:cNvPicPr>
            <a:picLocks noChangeAspect="1" noChangeArrowheads="1"/>
          </p:cNvPicPr>
          <p:nvPr/>
        </p:nvPicPr>
        <p:blipFill>
          <a:blip r:embed="rId5" cstate="print"/>
          <a:srcRect/>
          <a:stretch>
            <a:fillRect/>
          </a:stretch>
        </p:blipFill>
        <p:spPr bwMode="auto">
          <a:xfrm>
            <a:off x="4413560" y="2564902"/>
            <a:ext cx="1447800" cy="3914775"/>
          </a:xfrm>
          <a:prstGeom prst="rect">
            <a:avLst/>
          </a:prstGeom>
          <a:noFill/>
          <a:ln w="9525">
            <a:noFill/>
            <a:round/>
            <a:headEnd/>
            <a:tailEnd/>
          </a:ln>
        </p:spPr>
      </p:pic>
      <p:pic>
        <p:nvPicPr>
          <p:cNvPr id="8" name="Picture 4"/>
          <p:cNvPicPr>
            <a:picLocks noChangeAspect="1" noChangeArrowheads="1"/>
          </p:cNvPicPr>
          <p:nvPr/>
        </p:nvPicPr>
        <p:blipFill>
          <a:blip r:embed="rId6" cstate="print"/>
          <a:srcRect/>
          <a:stretch>
            <a:fillRect/>
          </a:stretch>
        </p:blipFill>
        <p:spPr bwMode="auto">
          <a:xfrm>
            <a:off x="5847240" y="2564901"/>
            <a:ext cx="1524000" cy="3914775"/>
          </a:xfrm>
          <a:prstGeom prst="rect">
            <a:avLst/>
          </a:prstGeom>
          <a:noFill/>
          <a:ln w="9525">
            <a:noFill/>
            <a:round/>
            <a:headEnd/>
            <a:tailEnd/>
          </a:ln>
        </p:spPr>
      </p:pic>
      <p:pic>
        <p:nvPicPr>
          <p:cNvPr id="9" name="Picture 6"/>
          <p:cNvPicPr>
            <a:picLocks noChangeAspect="1" noChangeArrowheads="1"/>
          </p:cNvPicPr>
          <p:nvPr/>
        </p:nvPicPr>
        <p:blipFill>
          <a:blip r:embed="rId7" cstate="print"/>
          <a:srcRect/>
          <a:stretch>
            <a:fillRect/>
          </a:stretch>
        </p:blipFill>
        <p:spPr bwMode="auto">
          <a:xfrm>
            <a:off x="7371240" y="2564900"/>
            <a:ext cx="1371600" cy="3914775"/>
          </a:xfrm>
          <a:prstGeom prst="rect">
            <a:avLst/>
          </a:prstGeom>
          <a:noFill/>
          <a:ln w="9525">
            <a:noFill/>
            <a:round/>
            <a:headEnd/>
            <a:tailEnd/>
          </a:ln>
        </p:spPr>
      </p:pic>
      <p:sp>
        <p:nvSpPr>
          <p:cNvPr id="10" name="9 Rectángulo"/>
          <p:cNvSpPr/>
          <p:nvPr/>
        </p:nvSpPr>
        <p:spPr>
          <a:xfrm>
            <a:off x="395536" y="231338"/>
            <a:ext cx="8136904" cy="144655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cap="none" spc="0" dirty="0" smtClean="0">
                <a:ln w="50800"/>
                <a:solidFill>
                  <a:schemeClr val="bg1"/>
                </a:solidFill>
                <a:effectLst/>
              </a:rPr>
              <a:t>PLAY GROUND </a:t>
            </a:r>
          </a:p>
          <a:p>
            <a:pPr algn="ctr"/>
            <a:r>
              <a:rPr lang="es-ES" sz="4400" b="1" cap="none" spc="0" dirty="0" smtClean="0">
                <a:ln w="50800"/>
                <a:solidFill>
                  <a:schemeClr val="bg1"/>
                </a:solidFill>
                <a:effectLst/>
              </a:rPr>
              <a:t>TEMAS PARA VER EN CADA </a:t>
            </a:r>
            <a:r>
              <a:rPr lang="es-ES" sz="4000" b="1" cap="none" spc="0" dirty="0" smtClean="0">
                <a:ln w="50800"/>
                <a:solidFill>
                  <a:schemeClr val="bg1"/>
                </a:solidFill>
                <a:effectLst/>
              </a:rPr>
              <a:t>NIVEL</a:t>
            </a:r>
            <a:endParaRPr lang="es-ES" sz="4000" b="1" cap="none" spc="0" dirty="0">
              <a:ln w="50800"/>
              <a:solidFill>
                <a:schemeClr val="bg1"/>
              </a:solidFill>
              <a:effectLst/>
            </a:endParaRPr>
          </a:p>
        </p:txBody>
      </p:sp>
    </p:spTree>
    <p:extLst>
      <p:ext uri="{BB962C8B-B14F-4D97-AF65-F5344CB8AC3E}">
        <p14:creationId xmlns:p14="http://schemas.microsoft.com/office/powerpoint/2010/main" val="40067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500" fill="hold"/>
                                        <p:tgtEl>
                                          <p:spTgt spid="4"/>
                                        </p:tgtEl>
                                        <p:attrNameLst>
                                          <p:attrName>ppt_w</p:attrName>
                                        </p:attrNameLst>
                                      </p:cBhvr>
                                      <p:tavLst>
                                        <p:tav tm="100000">
                                          <p:val>
                                            <p:strVal val="4*#ppt_w"/>
                                          </p:val>
                                        </p:tav>
                                        <p:tav tm="100000">
                                          <p:val>
                                            <p:strVal val="#ppt_w"/>
                                          </p:val>
                                        </p:tav>
                                      </p:tavLst>
                                    </p:anim>
                                    <p:anim calcmode="lin" valueType="num">
                                      <p:cBhvr additive="repl">
                                        <p:cTn id="8" dur="500" fill="hold"/>
                                        <p:tgtEl>
                                          <p:spTgt spid="4"/>
                                        </p:tgtEl>
                                        <p:attrNameLst>
                                          <p:attrName>ppt_h</p:attrName>
                                        </p:attrNameLst>
                                      </p:cBhvr>
                                      <p:tavLst>
                                        <p:tav tm="10000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additive="repl">
                                        <p:cTn id="12" dur="1" fill="hold">
                                          <p:stCondLst>
                                            <p:cond delay="0"/>
                                          </p:stCondLst>
                                        </p:cTn>
                                        <p:tgtEl>
                                          <p:spTgt spid="5"/>
                                        </p:tgtEl>
                                        <p:attrNameLst>
                                          <p:attrName>style.visibility</p:attrName>
                                        </p:attrNameLst>
                                      </p:cBhvr>
                                      <p:to>
                                        <p:strVal val="visible"/>
                                      </p:to>
                                    </p:set>
                                    <p:anim calcmode="lin" valueType="num">
                                      <p:cBhvr additive="repl">
                                        <p:cTn id="13" dur="500" fill="hold"/>
                                        <p:tgtEl>
                                          <p:spTgt spid="5"/>
                                        </p:tgtEl>
                                        <p:attrNameLst>
                                          <p:attrName>ppt_w</p:attrName>
                                        </p:attrNameLst>
                                      </p:cBhvr>
                                      <p:tavLst>
                                        <p:tav tm="100000">
                                          <p:val>
                                            <p:strVal val="4*#ppt_w"/>
                                          </p:val>
                                        </p:tav>
                                        <p:tav tm="100000">
                                          <p:val>
                                            <p:strVal val="#ppt_w"/>
                                          </p:val>
                                        </p:tav>
                                      </p:tavLst>
                                    </p:anim>
                                    <p:anim calcmode="lin" valueType="num">
                                      <p:cBhvr additive="repl">
                                        <p:cTn id="14" dur="500" fill="hold"/>
                                        <p:tgtEl>
                                          <p:spTgt spid="5"/>
                                        </p:tgtEl>
                                        <p:attrNameLst>
                                          <p:attrName>ppt_h</p:attrName>
                                        </p:attrNameLst>
                                      </p:cBhvr>
                                      <p:tavLst>
                                        <p:tav tm="10000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additive="repl">
                                        <p:cTn id="18" dur="1" fill="hold">
                                          <p:stCondLst>
                                            <p:cond delay="0"/>
                                          </p:stCondLst>
                                        </p:cTn>
                                        <p:tgtEl>
                                          <p:spTgt spid="6"/>
                                        </p:tgtEl>
                                        <p:attrNameLst>
                                          <p:attrName>style.visibility</p:attrName>
                                        </p:attrNameLst>
                                      </p:cBhvr>
                                      <p:to>
                                        <p:strVal val="visible"/>
                                      </p:to>
                                    </p:set>
                                    <p:anim calcmode="lin" valueType="num">
                                      <p:cBhvr additive="repl">
                                        <p:cTn id="19" dur="500" fill="hold"/>
                                        <p:tgtEl>
                                          <p:spTgt spid="6"/>
                                        </p:tgtEl>
                                        <p:attrNameLst>
                                          <p:attrName>ppt_w</p:attrName>
                                        </p:attrNameLst>
                                      </p:cBhvr>
                                      <p:tavLst>
                                        <p:tav tm="100000">
                                          <p:val>
                                            <p:strVal val="4*#ppt_w"/>
                                          </p:val>
                                        </p:tav>
                                        <p:tav tm="100000">
                                          <p:val>
                                            <p:strVal val="#ppt_w"/>
                                          </p:val>
                                        </p:tav>
                                      </p:tavLst>
                                    </p:anim>
                                    <p:anim calcmode="lin" valueType="num">
                                      <p:cBhvr additive="repl">
                                        <p:cTn id="20" dur="500" fill="hold"/>
                                        <p:tgtEl>
                                          <p:spTgt spid="6"/>
                                        </p:tgtEl>
                                        <p:attrNameLst>
                                          <p:attrName>ppt_h</p:attrName>
                                        </p:attrNameLst>
                                      </p:cBhvr>
                                      <p:tavLst>
                                        <p:tav tm="10000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additive="repl">
                                        <p:cTn id="24" dur="1" fill="hold">
                                          <p:stCondLst>
                                            <p:cond delay="0"/>
                                          </p:stCondLst>
                                        </p:cTn>
                                        <p:tgtEl>
                                          <p:spTgt spid="7"/>
                                        </p:tgtEl>
                                        <p:attrNameLst>
                                          <p:attrName>style.visibility</p:attrName>
                                        </p:attrNameLst>
                                      </p:cBhvr>
                                      <p:to>
                                        <p:strVal val="visible"/>
                                      </p:to>
                                    </p:set>
                                    <p:anim calcmode="lin" valueType="num">
                                      <p:cBhvr additive="repl">
                                        <p:cTn id="25" dur="500" fill="hold"/>
                                        <p:tgtEl>
                                          <p:spTgt spid="7"/>
                                        </p:tgtEl>
                                        <p:attrNameLst>
                                          <p:attrName>ppt_w</p:attrName>
                                        </p:attrNameLst>
                                      </p:cBhvr>
                                      <p:tavLst>
                                        <p:tav tm="100000">
                                          <p:val>
                                            <p:strVal val="4*#ppt_w"/>
                                          </p:val>
                                        </p:tav>
                                        <p:tav tm="100000">
                                          <p:val>
                                            <p:strVal val="#ppt_w"/>
                                          </p:val>
                                        </p:tav>
                                      </p:tavLst>
                                    </p:anim>
                                    <p:anim calcmode="lin" valueType="num">
                                      <p:cBhvr additive="repl">
                                        <p:cTn id="26" dur="500" fill="hold"/>
                                        <p:tgtEl>
                                          <p:spTgt spid="7"/>
                                        </p:tgtEl>
                                        <p:attrNameLst>
                                          <p:attrName>ppt_h</p:attrName>
                                        </p:attrNameLst>
                                      </p:cBhvr>
                                      <p:tavLst>
                                        <p:tav tm="10000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additive="repl">
                                        <p:cTn id="30" dur="1" fill="hold">
                                          <p:stCondLst>
                                            <p:cond delay="0"/>
                                          </p:stCondLst>
                                        </p:cTn>
                                        <p:tgtEl>
                                          <p:spTgt spid="8"/>
                                        </p:tgtEl>
                                        <p:attrNameLst>
                                          <p:attrName>style.visibility</p:attrName>
                                        </p:attrNameLst>
                                      </p:cBhvr>
                                      <p:to>
                                        <p:strVal val="visible"/>
                                      </p:to>
                                    </p:set>
                                    <p:anim calcmode="lin" valueType="num">
                                      <p:cBhvr additive="repl">
                                        <p:cTn id="31" dur="500" fill="hold"/>
                                        <p:tgtEl>
                                          <p:spTgt spid="8"/>
                                        </p:tgtEl>
                                        <p:attrNameLst>
                                          <p:attrName>ppt_w</p:attrName>
                                        </p:attrNameLst>
                                      </p:cBhvr>
                                      <p:tavLst>
                                        <p:tav tm="100000">
                                          <p:val>
                                            <p:strVal val="4*#ppt_w"/>
                                          </p:val>
                                        </p:tav>
                                        <p:tav tm="100000">
                                          <p:val>
                                            <p:strVal val="#ppt_w"/>
                                          </p:val>
                                        </p:tav>
                                      </p:tavLst>
                                    </p:anim>
                                    <p:anim calcmode="lin" valueType="num">
                                      <p:cBhvr additive="repl">
                                        <p:cTn id="32" dur="500" fill="hold"/>
                                        <p:tgtEl>
                                          <p:spTgt spid="8"/>
                                        </p:tgtEl>
                                        <p:attrNameLst>
                                          <p:attrName>ppt_h</p:attrName>
                                        </p:attrNameLst>
                                      </p:cBhvr>
                                      <p:tavLst>
                                        <p:tav tm="10000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additive="repl">
                                        <p:cTn id="36" dur="1" fill="hold">
                                          <p:stCondLst>
                                            <p:cond delay="0"/>
                                          </p:stCondLst>
                                        </p:cTn>
                                        <p:tgtEl>
                                          <p:spTgt spid="9"/>
                                        </p:tgtEl>
                                        <p:attrNameLst>
                                          <p:attrName>style.visibility</p:attrName>
                                        </p:attrNameLst>
                                      </p:cBhvr>
                                      <p:to>
                                        <p:strVal val="visible"/>
                                      </p:to>
                                    </p:set>
                                    <p:anim calcmode="lin" valueType="num">
                                      <p:cBhvr additive="repl">
                                        <p:cTn id="37" dur="500" fill="hold"/>
                                        <p:tgtEl>
                                          <p:spTgt spid="9"/>
                                        </p:tgtEl>
                                        <p:attrNameLst>
                                          <p:attrName>ppt_w</p:attrName>
                                        </p:attrNameLst>
                                      </p:cBhvr>
                                      <p:tavLst>
                                        <p:tav tm="100000">
                                          <p:val>
                                            <p:strVal val="4*#ppt_w"/>
                                          </p:val>
                                        </p:tav>
                                        <p:tav tm="100000">
                                          <p:val>
                                            <p:strVal val="#ppt_w"/>
                                          </p:val>
                                        </p:tav>
                                      </p:tavLst>
                                    </p:anim>
                                    <p:anim calcmode="lin" valueType="num">
                                      <p:cBhvr additive="repl">
                                        <p:cTn id="38" dur="500" fill="hold"/>
                                        <p:tgtEl>
                                          <p:spTgt spid="9"/>
                                        </p:tgtEl>
                                        <p:attrNameLst>
                                          <p:attrName>ppt_h</p:attrName>
                                        </p:attrNameLst>
                                      </p:cBhvr>
                                      <p:tavLst>
                                        <p:tav tm="10000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468719"/>
            <a:ext cx="2880320" cy="4056626"/>
          </a:xfrm>
          <a:prstGeom prst="rect">
            <a:avLst/>
          </a:prstGeom>
        </p:spPr>
      </p:pic>
      <p:pic>
        <p:nvPicPr>
          <p:cNvPr id="6" name="5 Marcador de contenido" descr="Recorte de pantall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88024" y="2348880"/>
            <a:ext cx="3024336" cy="4207689"/>
          </a:xfrm>
        </p:spPr>
      </p:pic>
      <p:sp>
        <p:nvSpPr>
          <p:cNvPr id="3" name="2 Título"/>
          <p:cNvSpPr>
            <a:spLocks noGrp="1"/>
          </p:cNvSpPr>
          <p:nvPr>
            <p:ph type="title"/>
          </p:nvPr>
        </p:nvSpPr>
        <p:spPr>
          <a:xfrm>
            <a:off x="539552" y="476672"/>
            <a:ext cx="8229600" cy="1252728"/>
          </a:xfrm>
        </p:spPr>
        <p:txBody>
          <a:bodyPr>
            <a:normAutofit/>
          </a:bodyPr>
          <a:lstStyle/>
          <a:p>
            <a:r>
              <a:rPr lang="es-ES" b="1" dirty="0" smtClean="0">
                <a:solidFill>
                  <a:schemeClr val="bg1"/>
                </a:solidFill>
                <a:effectLst>
                  <a:outerShdw blurRad="38100" dist="38100" dir="2700000" algn="tl">
                    <a:srgbClr val="000000">
                      <a:alpha val="43137"/>
                    </a:srgbClr>
                  </a:outerShdw>
                </a:effectLst>
                <a:latin typeface="Batang" pitchFamily="18" charset="-127"/>
                <a:ea typeface="Batang" pitchFamily="18" charset="-127"/>
              </a:rPr>
              <a:t>PLAY GROUND GRADE THREE </a:t>
            </a:r>
            <a:endParaRPr lang="es-ES" b="1" dirty="0">
              <a:solidFill>
                <a:schemeClr val="bg1"/>
              </a:solidFill>
              <a:effectLst>
                <a:outerShdw blurRad="38100" dist="38100" dir="2700000" algn="tl">
                  <a:srgbClr val="000000">
                    <a:alpha val="43137"/>
                  </a:srgbClr>
                </a:outerShdw>
              </a:effectLst>
              <a:latin typeface="Batang" pitchFamily="18" charset="-127"/>
              <a:ea typeface="Batang" pitchFamily="18" charset="-127"/>
            </a:endParaRPr>
          </a:p>
        </p:txBody>
      </p:sp>
    </p:spTree>
    <p:extLst>
      <p:ext uri="{BB962C8B-B14F-4D97-AF65-F5344CB8AC3E}">
        <p14:creationId xmlns:p14="http://schemas.microsoft.com/office/powerpoint/2010/main" val="1176030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O" b="1" dirty="0">
                <a:solidFill>
                  <a:schemeClr val="bg1"/>
                </a:solidFill>
                <a:effectLst>
                  <a:outerShdw blurRad="38100" dist="38100" dir="2700000" algn="tl">
                    <a:srgbClr val="000000">
                      <a:alpha val="43137"/>
                    </a:srgbClr>
                  </a:outerShdw>
                </a:effectLst>
                <a:latin typeface="FrankRuehl" pitchFamily="34" charset="-79"/>
                <a:cs typeface="FrankRuehl" pitchFamily="34" charset="-79"/>
              </a:rPr>
              <a:t>PLAYGROUND  GRADE  FOUR </a:t>
            </a:r>
            <a:endParaRPr lang="es-ES" b="1" dirty="0">
              <a:solidFill>
                <a:schemeClr val="bg1"/>
              </a:solidFill>
            </a:endParaRPr>
          </a:p>
        </p:txBody>
      </p:sp>
      <p:pic>
        <p:nvPicPr>
          <p:cNvPr id="4" name="Picture 2" descr="C:\Users\Hogar\Desktop\PLAY GROUD BLUE.jpg"/>
          <p:cNvPicPr>
            <a:picLocks noChangeAspect="1" noChangeArrowheads="1"/>
          </p:cNvPicPr>
          <p:nvPr/>
        </p:nvPicPr>
        <p:blipFill>
          <a:blip r:embed="rId2" cstate="print"/>
          <a:srcRect/>
          <a:stretch>
            <a:fillRect/>
          </a:stretch>
        </p:blipFill>
        <p:spPr bwMode="auto">
          <a:xfrm>
            <a:off x="618456" y="1700808"/>
            <a:ext cx="3181350" cy="4918314"/>
          </a:xfrm>
          <a:prstGeom prst="rect">
            <a:avLst/>
          </a:prstGeom>
          <a:noFill/>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88024" y="1700808"/>
            <a:ext cx="3251732" cy="4918314"/>
          </a:xfrm>
        </p:spPr>
      </p:pic>
    </p:spTree>
    <p:extLst>
      <p:ext uri="{BB962C8B-B14F-4D97-AF65-F5344CB8AC3E}">
        <p14:creationId xmlns:p14="http://schemas.microsoft.com/office/powerpoint/2010/main" val="878225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O" b="1" dirty="0">
                <a:solidFill>
                  <a:schemeClr val="bg1"/>
                </a:solidFill>
                <a:latin typeface="+mn-lt"/>
              </a:rPr>
              <a:t>PLAY GROUND  GRADE  FIVE</a:t>
            </a:r>
            <a:endParaRPr lang="es-ES" b="1" dirty="0">
              <a:solidFill>
                <a:schemeClr val="bg1"/>
              </a:solidFill>
              <a:latin typeface="+mn-lt"/>
            </a:endParaRPr>
          </a:p>
        </p:txBody>
      </p:sp>
      <p:pic>
        <p:nvPicPr>
          <p:cNvPr id="4" name="Picture 2" descr="C:\Users\Hogar\Desktop\PLAY GROUP PURPLE.jpg"/>
          <p:cNvPicPr>
            <a:picLocks noChangeAspect="1" noChangeArrowheads="1"/>
          </p:cNvPicPr>
          <p:nvPr/>
        </p:nvPicPr>
        <p:blipFill>
          <a:blip r:embed="rId2" cstate="print"/>
          <a:srcRect/>
          <a:stretch>
            <a:fillRect/>
          </a:stretch>
        </p:blipFill>
        <p:spPr bwMode="auto">
          <a:xfrm>
            <a:off x="1115616" y="2204864"/>
            <a:ext cx="2520280" cy="4280909"/>
          </a:xfrm>
          <a:prstGeom prst="rect">
            <a:avLst/>
          </a:prstGeom>
          <a:noFill/>
        </p:spPr>
      </p:pic>
      <p:pic>
        <p:nvPicPr>
          <p:cNvPr id="5" name="Picture 3" descr="C:\Users\Hogar\Desktop\PLAY GROUND RED.jpg"/>
          <p:cNvPicPr>
            <a:picLocks noGrp="1" noChangeAspect="1" noChangeArrowheads="1"/>
          </p:cNvPicPr>
          <p:nvPr>
            <p:ph idx="1"/>
          </p:nvPr>
        </p:nvPicPr>
        <p:blipFill>
          <a:blip r:embed="rId3" cstate="print"/>
          <a:srcRect/>
          <a:stretch>
            <a:fillRect/>
          </a:stretch>
        </p:blipFill>
        <p:spPr bwMode="auto">
          <a:xfrm>
            <a:off x="4932040" y="2151136"/>
            <a:ext cx="2581449" cy="4320480"/>
          </a:xfrm>
          <a:prstGeom prst="rect">
            <a:avLst/>
          </a:prstGeom>
          <a:noFill/>
        </p:spPr>
      </p:pic>
    </p:spTree>
    <p:extLst>
      <p:ext uri="{BB962C8B-B14F-4D97-AF65-F5344CB8AC3E}">
        <p14:creationId xmlns:p14="http://schemas.microsoft.com/office/powerpoint/2010/main" val="162835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Recorte de pantall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390588"/>
            <a:ext cx="7776864" cy="5011489"/>
          </a:xfrm>
          <a:prstGeom prst="rect">
            <a:avLst/>
          </a:prstGeom>
          <a:ln w="228600" cap="sq" cmpd="thickThin">
            <a:solidFill>
              <a:srgbClr val="000000"/>
            </a:solidFill>
            <a:prstDash val="solid"/>
            <a:miter lim="800000"/>
          </a:ln>
          <a:effectLst>
            <a:innerShdw blurRad="76200">
              <a:srgbClr val="000000"/>
            </a:innerShdw>
          </a:effectLst>
        </p:spPr>
      </p:pic>
      <p:sp>
        <p:nvSpPr>
          <p:cNvPr id="3" name="2 Título"/>
          <p:cNvSpPr>
            <a:spLocks noGrp="1"/>
          </p:cNvSpPr>
          <p:nvPr>
            <p:ph type="title"/>
          </p:nvPr>
        </p:nvSpPr>
        <p:spPr>
          <a:xfrm>
            <a:off x="457200" y="338328"/>
            <a:ext cx="8229600" cy="858424"/>
          </a:xfrm>
        </p:spPr>
        <p:txBody>
          <a:bodyPr/>
          <a:lstStyle/>
          <a:p>
            <a:r>
              <a:rPr lang="es-ES" dirty="0" smtClean="0">
                <a:solidFill>
                  <a:schemeClr val="bg1"/>
                </a:solidFill>
              </a:rPr>
              <a:t>PLAYGROUND</a:t>
            </a:r>
            <a:endParaRPr lang="es-ES" dirty="0">
              <a:solidFill>
                <a:schemeClr val="bg1"/>
              </a:solidFill>
            </a:endParaRPr>
          </a:p>
        </p:txBody>
      </p:sp>
    </p:spTree>
    <p:extLst>
      <p:ext uri="{BB962C8B-B14F-4D97-AF65-F5344CB8AC3E}">
        <p14:creationId xmlns:p14="http://schemas.microsoft.com/office/powerpoint/2010/main" val="1337258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703757226"/>
              </p:ext>
            </p:extLst>
          </p:nvPr>
        </p:nvGraphicFramePr>
        <p:xfrm>
          <a:off x="683567" y="836712"/>
          <a:ext cx="7848873" cy="5651120"/>
        </p:xfrm>
        <a:graphic>
          <a:graphicData uri="http://schemas.openxmlformats.org/drawingml/2006/table">
            <a:tbl>
              <a:tblPr/>
              <a:tblGrid>
                <a:gridCol w="2035590"/>
                <a:gridCol w="1819627"/>
                <a:gridCol w="1961388"/>
                <a:gridCol w="2032268"/>
              </a:tblGrid>
              <a:tr h="1228050">
                <a:tc gridSpan="4">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CO" sz="1800" dirty="0" smtClean="0">
                          <a:solidFill>
                            <a:schemeClr val="bg1"/>
                          </a:solidFill>
                          <a:latin typeface="Calibri"/>
                          <a:ea typeface="Calibri"/>
                          <a:cs typeface="Times New Roman"/>
                        </a:rPr>
                        <a:t>MR. FRANK</a:t>
                      </a:r>
                    </a:p>
                    <a:p>
                      <a:pPr algn="ctr">
                        <a:lnSpc>
                          <a:spcPct val="115000"/>
                        </a:lnSpc>
                        <a:spcAft>
                          <a:spcPts val="1000"/>
                        </a:spcAft>
                      </a:pPr>
                      <a:r>
                        <a:rPr lang="es-CO" sz="1800" b="1" dirty="0" smtClean="0">
                          <a:solidFill>
                            <a:schemeClr val="bg1"/>
                          </a:solidFill>
                          <a:latin typeface="Calibri"/>
                          <a:ea typeface="Calibri"/>
                          <a:cs typeface="Times New Roman"/>
                        </a:rPr>
                        <a:t>(A1) 7 A 9 </a:t>
                      </a:r>
                      <a:r>
                        <a:rPr lang="es-CO" sz="1800" b="1" dirty="0">
                          <a:solidFill>
                            <a:schemeClr val="bg1"/>
                          </a:solidFill>
                          <a:latin typeface="Calibri"/>
                          <a:ea typeface="Calibri"/>
                          <a:cs typeface="Times New Roman"/>
                        </a:rPr>
                        <a:t>AÑOS</a:t>
                      </a:r>
                      <a:endParaRPr lang="es-CO" sz="18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1417699">
                <a:tc>
                  <a:txBody>
                    <a:bodyPr/>
                    <a:lstStyle/>
                    <a:p>
                      <a:pPr algn="ctr">
                        <a:lnSpc>
                          <a:spcPct val="115000"/>
                        </a:lnSpc>
                        <a:spcAft>
                          <a:spcPts val="1000"/>
                        </a:spcAft>
                      </a:pPr>
                      <a:r>
                        <a:rPr lang="es-CO" sz="1400" b="1" dirty="0">
                          <a:solidFill>
                            <a:schemeClr val="bg1"/>
                          </a:solidFill>
                          <a:latin typeface="Calibri"/>
                          <a:ea typeface="Calibri"/>
                          <a:cs typeface="Times New Roman"/>
                        </a:rPr>
                        <a:t>GRADO</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400" b="1" dirty="0" smtClean="0">
                          <a:solidFill>
                            <a:schemeClr val="bg1"/>
                          </a:solidFill>
                          <a:latin typeface="Calibri"/>
                          <a:ea typeface="Calibri"/>
                          <a:cs typeface="Times New Roman"/>
                        </a:rPr>
                        <a:t>2016</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400" b="1" dirty="0" smtClean="0">
                          <a:solidFill>
                            <a:schemeClr val="bg1"/>
                          </a:solidFill>
                          <a:latin typeface="Calibri"/>
                          <a:ea typeface="Calibri"/>
                          <a:cs typeface="Times New Roman"/>
                        </a:rPr>
                        <a:t>2017</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400" b="1" dirty="0" smtClean="0">
                          <a:solidFill>
                            <a:schemeClr val="bg1"/>
                          </a:solidFill>
                          <a:latin typeface="Calibri"/>
                          <a:ea typeface="Calibri"/>
                          <a:cs typeface="Times New Roman"/>
                        </a:rPr>
                        <a:t>2018</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451320">
                <a:tc>
                  <a:txBody>
                    <a:bodyPr/>
                    <a:lstStyle/>
                    <a:p>
                      <a:pPr algn="ctr">
                        <a:lnSpc>
                          <a:spcPct val="115000"/>
                        </a:lnSpc>
                        <a:spcAft>
                          <a:spcPts val="1000"/>
                        </a:spcAft>
                      </a:pPr>
                      <a:r>
                        <a:rPr lang="es-CO" sz="1400" dirty="0" smtClean="0">
                          <a:solidFill>
                            <a:schemeClr val="bg1"/>
                          </a:solidFill>
                          <a:latin typeface="Calibri"/>
                          <a:ea typeface="Calibri"/>
                          <a:cs typeface="Times New Roman"/>
                        </a:rPr>
                        <a:t>CUARTO</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BLU</a:t>
                      </a:r>
                      <a:r>
                        <a:rPr lang="es-CO" sz="1400" baseline="0" dirty="0" smtClean="0">
                          <a:solidFill>
                            <a:schemeClr val="bg1"/>
                          </a:solidFill>
                          <a:latin typeface="Calibri"/>
                          <a:ea typeface="Calibri"/>
                          <a:cs typeface="Times New Roman"/>
                        </a:rPr>
                        <a:t>E - GREEN</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PURPLE -RED</a:t>
                      </a:r>
                      <a:endParaRPr lang="es-CO" sz="14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MR</a:t>
                      </a:r>
                      <a:r>
                        <a:rPr lang="es-CO" sz="1400" baseline="0" dirty="0" smtClean="0">
                          <a:solidFill>
                            <a:schemeClr val="bg1"/>
                          </a:solidFill>
                          <a:latin typeface="Calibri"/>
                          <a:ea typeface="Calibri"/>
                          <a:cs typeface="Times New Roman"/>
                        </a:rPr>
                        <a:t> FRANK</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554051">
                <a:tc>
                  <a:txBody>
                    <a:bodyPr/>
                    <a:lstStyle/>
                    <a:p>
                      <a:pPr algn="ctr">
                        <a:lnSpc>
                          <a:spcPct val="115000"/>
                        </a:lnSpc>
                        <a:spcAft>
                          <a:spcPts val="1000"/>
                        </a:spcAft>
                      </a:pPr>
                      <a:r>
                        <a:rPr lang="es-CO" sz="1400" dirty="0">
                          <a:solidFill>
                            <a:schemeClr val="bg1"/>
                          </a:solidFill>
                          <a:latin typeface="Calibri"/>
                          <a:ea typeface="Calibri"/>
                          <a:cs typeface="Times New Roman"/>
                        </a:rPr>
                        <a:t>QUINTO</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PURPLE</a:t>
                      </a:r>
                      <a:r>
                        <a:rPr lang="es-CO" sz="1400" baseline="0" dirty="0" smtClean="0">
                          <a:solidFill>
                            <a:schemeClr val="bg1"/>
                          </a:solidFill>
                          <a:latin typeface="Calibri"/>
                          <a:ea typeface="Calibri"/>
                          <a:cs typeface="Times New Roman"/>
                        </a:rPr>
                        <a:t> - RED</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MR. FRANK</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s-CO" sz="1400" dirty="0" smtClean="0">
                          <a:solidFill>
                            <a:schemeClr val="bg1"/>
                          </a:solidFill>
                          <a:latin typeface="Calibri"/>
                          <a:ea typeface="Calibri"/>
                          <a:cs typeface="Times New Roman"/>
                        </a:rPr>
                        <a:t>MR. FRANK</a:t>
                      </a:r>
                      <a:endParaRPr lang="es-CO" sz="11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1968231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348880"/>
            <a:ext cx="7372341" cy="1965995"/>
          </a:xfrm>
        </p:spPr>
        <p:txBody>
          <a:bodyPr/>
          <a:lstStyle/>
          <a:p>
            <a:pPr marL="0" indent="0" algn="just">
              <a:buNone/>
            </a:pPr>
            <a:r>
              <a:rPr lang="es-ES_tradnl" b="1" dirty="0">
                <a:solidFill>
                  <a:schemeClr val="tx2">
                    <a:lumMod val="75000"/>
                  </a:schemeClr>
                </a:solidFill>
                <a:latin typeface="Footlight MT Light" pitchFamily="18" charset="0"/>
              </a:rPr>
              <a:t>Mr Frank English Method, es el complemento para el dominio total del idioma. </a:t>
            </a:r>
            <a:r>
              <a:rPr lang="es-ES_tradnl" b="1" dirty="0" smtClean="0">
                <a:solidFill>
                  <a:schemeClr val="tx2">
                    <a:lumMod val="75000"/>
                  </a:schemeClr>
                </a:solidFill>
                <a:latin typeface="Footlight MT Light" pitchFamily="18" charset="0"/>
              </a:rPr>
              <a:t>Exclusivamente conversacional</a:t>
            </a:r>
            <a:r>
              <a:rPr lang="es-ES_tradnl" b="1" dirty="0">
                <a:solidFill>
                  <a:schemeClr val="tx2">
                    <a:lumMod val="75000"/>
                  </a:schemeClr>
                </a:solidFill>
                <a:latin typeface="Footlight MT Light" pitchFamily="18" charset="0"/>
              </a:rPr>
              <a:t>. Adaptado bajo las normas del </a:t>
            </a:r>
            <a:r>
              <a:rPr lang="es-ES_tradnl" sz="3200" b="1" dirty="0">
                <a:solidFill>
                  <a:schemeClr val="tx2">
                    <a:lumMod val="75000"/>
                  </a:schemeClr>
                </a:solidFill>
                <a:latin typeface="Footlight MT Light" pitchFamily="18" charset="0"/>
              </a:rPr>
              <a:t>Marco Común Europeo.</a:t>
            </a:r>
          </a:p>
          <a:p>
            <a:endParaRPr lang="es-ES" dirty="0"/>
          </a:p>
        </p:txBody>
      </p:sp>
      <p:sp>
        <p:nvSpPr>
          <p:cNvPr id="3" name="2 Título"/>
          <p:cNvSpPr>
            <a:spLocks noGrp="1"/>
          </p:cNvSpPr>
          <p:nvPr>
            <p:ph type="title"/>
          </p:nvPr>
        </p:nvSpPr>
        <p:spPr/>
        <p:txBody>
          <a:bodyPr>
            <a:normAutofit/>
          </a:bodyPr>
          <a:lstStyle/>
          <a:p>
            <a:r>
              <a:rPr lang="es-ES" sz="5400" b="1" dirty="0" smtClean="0"/>
              <a:t>DE 6</a:t>
            </a:r>
            <a:r>
              <a:rPr lang="es-ES" sz="3200" b="1" dirty="0" smtClean="0"/>
              <a:t>to </a:t>
            </a:r>
            <a:r>
              <a:rPr lang="es-ES" sz="5400" b="1" dirty="0" smtClean="0"/>
              <a:t>  A    11 GRADO</a:t>
            </a:r>
            <a:endParaRPr lang="es-ES" sz="5400" b="1" dirty="0"/>
          </a:p>
        </p:txBody>
      </p:sp>
      <p:pic>
        <p:nvPicPr>
          <p:cNvPr id="4" name="Picture 3"/>
          <p:cNvPicPr>
            <a:picLocks noChangeAspect="1" noChangeArrowheads="1"/>
          </p:cNvPicPr>
          <p:nvPr/>
        </p:nvPicPr>
        <p:blipFill>
          <a:blip r:embed="rId2" cstate="print">
            <a:lum bright="30000" contrast="-24000"/>
          </a:blip>
          <a:srcRect/>
          <a:stretch>
            <a:fillRect/>
          </a:stretch>
        </p:blipFill>
        <p:spPr bwMode="auto">
          <a:xfrm>
            <a:off x="2061096" y="4314875"/>
            <a:ext cx="4887167" cy="2339187"/>
          </a:xfrm>
          <a:prstGeom prst="rect">
            <a:avLst/>
          </a:prstGeom>
          <a:ln>
            <a:headEnd/>
            <a:tailEnd/>
          </a:ln>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3057676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smtClean="0">
                <a:solidFill>
                  <a:schemeClr val="bg1"/>
                </a:solidFill>
                <a:latin typeface="Baskerville Old Face" pitchFamily="18" charset="0"/>
              </a:rPr>
              <a:t>Bilingüismo en Colombia</a:t>
            </a:r>
            <a:endParaRPr lang="es-ES" b="1" dirty="0">
              <a:solidFill>
                <a:schemeClr val="bg1"/>
              </a:solidFill>
              <a:latin typeface="Baskerville Old Face" pitchFamily="18" charset="0"/>
            </a:endParaRPr>
          </a:p>
        </p:txBody>
      </p:sp>
      <p:sp>
        <p:nvSpPr>
          <p:cNvPr id="4" name="Rectangle 3"/>
          <p:cNvSpPr>
            <a:spLocks noChangeArrowheads="1"/>
          </p:cNvSpPr>
          <p:nvPr/>
        </p:nvSpPr>
        <p:spPr bwMode="gray">
          <a:xfrm>
            <a:off x="251520" y="2060848"/>
            <a:ext cx="4164012" cy="360363"/>
          </a:xfrm>
          <a:prstGeom prst="rect">
            <a:avLst/>
          </a:prstGeom>
          <a:solidFill>
            <a:srgbClr val="002060"/>
          </a:solidFill>
          <a:ln w="12700">
            <a:solidFill>
              <a:srgbClr val="C0C0C0"/>
            </a:solidFill>
            <a:miter lim="800000"/>
            <a:headEnd/>
            <a:tailEnd/>
          </a:ln>
          <a:effectLst/>
        </p:spPr>
        <p:txBody>
          <a:bodyPr lIns="0" tIns="0" rIns="0" bIns="0" anchor="ctr"/>
          <a:lstStyle/>
          <a:p>
            <a:pPr algn="ctr" defTabSz="801688" eaLnBrk="0" hangingPunct="0"/>
            <a:r>
              <a:rPr lang="es-ES_tradnl" sz="1800" b="1">
                <a:solidFill>
                  <a:srgbClr val="FFFFFF"/>
                </a:solidFill>
              </a:rPr>
              <a:t>Colegios</a:t>
            </a:r>
            <a:endParaRPr lang="es-ES_tradnl" sz="1800" b="1" noProof="1">
              <a:solidFill>
                <a:srgbClr val="FFFFFF"/>
              </a:solidFill>
            </a:endParaRPr>
          </a:p>
        </p:txBody>
      </p:sp>
      <p:sp>
        <p:nvSpPr>
          <p:cNvPr id="5" name="Rectangle 5"/>
          <p:cNvSpPr>
            <a:spLocks noChangeArrowheads="1"/>
          </p:cNvSpPr>
          <p:nvPr/>
        </p:nvSpPr>
        <p:spPr bwMode="gray">
          <a:xfrm>
            <a:off x="4672013" y="2077707"/>
            <a:ext cx="4164012" cy="360363"/>
          </a:xfrm>
          <a:prstGeom prst="rect">
            <a:avLst/>
          </a:prstGeom>
          <a:solidFill>
            <a:srgbClr val="CC3300"/>
          </a:solidFill>
          <a:ln w="12700">
            <a:solidFill>
              <a:srgbClr val="C0C0C0"/>
            </a:solidFill>
            <a:miter lim="800000"/>
            <a:headEnd/>
            <a:tailEnd/>
          </a:ln>
          <a:effectLst/>
        </p:spPr>
        <p:txBody>
          <a:bodyPr lIns="0" tIns="0" rIns="0" bIns="0" anchor="ctr"/>
          <a:lstStyle/>
          <a:p>
            <a:pPr algn="ctr" defTabSz="801688" eaLnBrk="0" hangingPunct="0"/>
            <a:r>
              <a:rPr lang="es-ES_tradnl" sz="1800" b="1">
                <a:solidFill>
                  <a:srgbClr val="FFFFFF"/>
                </a:solidFill>
              </a:rPr>
              <a:t>Marco Común Europeo</a:t>
            </a:r>
            <a:endParaRPr lang="es-ES_tradnl" sz="1800" b="1" noProof="1">
              <a:solidFill>
                <a:srgbClr val="FFFFFF"/>
              </a:solidFill>
            </a:endParaRPr>
          </a:p>
        </p:txBody>
      </p:sp>
      <p:sp>
        <p:nvSpPr>
          <p:cNvPr id="6" name="Rectangle 6"/>
          <p:cNvSpPr>
            <a:spLocks noChangeArrowheads="1"/>
          </p:cNvSpPr>
          <p:nvPr/>
        </p:nvSpPr>
        <p:spPr bwMode="gray">
          <a:xfrm>
            <a:off x="251520" y="2450931"/>
            <a:ext cx="4164012" cy="2994293"/>
          </a:xfrm>
          <a:prstGeom prst="rect">
            <a:avLst/>
          </a:prstGeom>
          <a:solidFill>
            <a:schemeClr val="bg1"/>
          </a:solidFill>
          <a:ln w="12700">
            <a:solidFill>
              <a:srgbClr val="C0C0C0"/>
            </a:solidFill>
            <a:miter lim="800000"/>
            <a:headEnd/>
            <a:tailEnd/>
          </a:ln>
          <a:effectLst/>
        </p:spPr>
        <p:txBody>
          <a:bodyPr lIns="108000" tIns="108000" rIns="72000" bIns="72000"/>
          <a:lstStyle/>
          <a:p>
            <a:pPr marL="190500" indent="-190500">
              <a:spcBef>
                <a:spcPct val="40000"/>
              </a:spcBef>
              <a:buClr>
                <a:schemeClr val="accent2"/>
              </a:buClr>
              <a:buFont typeface="Wingdings" pitchFamily="2" charset="2"/>
              <a:buChar char="§"/>
            </a:pPr>
            <a:r>
              <a:rPr lang="es-ES_tradnl" dirty="0"/>
              <a:t>Tener la oportunidad de hablar otra lengua desde la primaria o el bachillerato es una buena opción. Las instituciones educativas así como los institutos de idiomas ofrecen sus cursos con diferentes metodologías según la edad, así como la lengua extranjera que se quiera aprender.</a:t>
            </a:r>
          </a:p>
        </p:txBody>
      </p:sp>
      <p:sp>
        <p:nvSpPr>
          <p:cNvPr id="7" name="Rectangle 7"/>
          <p:cNvSpPr>
            <a:spLocks noGrp="1" noChangeArrowheads="1"/>
          </p:cNvSpPr>
          <p:nvPr>
            <p:ph idx="1"/>
          </p:nvPr>
        </p:nvSpPr>
        <p:spPr bwMode="gray">
          <a:xfrm>
            <a:off x="4672013" y="2409358"/>
            <a:ext cx="4164012" cy="3057203"/>
          </a:xfrm>
          <a:prstGeom prst="rect">
            <a:avLst/>
          </a:prstGeom>
          <a:solidFill>
            <a:schemeClr val="bg1"/>
          </a:solidFill>
          <a:ln w="12700">
            <a:solidFill>
              <a:srgbClr val="C0C0C0"/>
            </a:solidFill>
            <a:miter lim="800000"/>
            <a:headEnd/>
            <a:tailEnd/>
          </a:ln>
          <a:effectLst/>
        </p:spPr>
        <p:txBody>
          <a:bodyPr lIns="108000" tIns="108000" rIns="72000" bIns="72000">
            <a:normAutofit fontScale="92500"/>
          </a:bodyPr>
          <a:lstStyle/>
          <a:p>
            <a:pPr marL="190500" indent="-190500">
              <a:spcBef>
                <a:spcPct val="40000"/>
              </a:spcBef>
              <a:buClr>
                <a:schemeClr val="accent2"/>
              </a:buClr>
              <a:buFont typeface="Wingdings" pitchFamily="2" charset="2"/>
              <a:buChar char="§"/>
            </a:pPr>
            <a:r>
              <a:rPr lang="es-ES_tradnl" sz="2200" dirty="0">
                <a:solidFill>
                  <a:schemeClr val="tx1"/>
                </a:solidFill>
              </a:rPr>
              <a:t>Antes la enseñanza de un idioma se enfocaba mucho en la gramática. Pero ahora con el Marco Común Europeo se pensó diferente y se tiene muy en cuenta el acto de hablar, el lenguaje natural, el que nos ayuda a pedir un taxi o a solicitar comida en un restaurante</a:t>
            </a:r>
          </a:p>
          <a:p>
            <a:pPr marL="190500" indent="-190500">
              <a:spcBef>
                <a:spcPct val="40000"/>
              </a:spcBef>
            </a:pPr>
            <a:endParaRPr lang="es-ES_tradnl" sz="1800" noProof="1"/>
          </a:p>
        </p:txBody>
      </p:sp>
    </p:spTree>
    <p:extLst>
      <p:ext uri="{BB962C8B-B14F-4D97-AF65-F5344CB8AC3E}">
        <p14:creationId xmlns:p14="http://schemas.microsoft.com/office/powerpoint/2010/main" val="1936987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descr="C:\Users\Frank\Desktop\Scan_201601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408"/>
            <a:ext cx="9144000" cy="675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7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755650" y="549275"/>
            <a:ext cx="7702550" cy="475138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4000" b="1" dirty="0" smtClean="0"/>
              <a:t/>
            </a:r>
            <a:br>
              <a:rPr lang="es-CO" sz="4000" b="1" dirty="0" smtClean="0"/>
            </a:br>
            <a:r>
              <a:rPr lang="es-CO" sz="4000" dirty="0" smtClean="0"/>
              <a:t>  </a:t>
            </a:r>
            <a:br>
              <a:rPr lang="es-CO" sz="4000" dirty="0" smtClean="0"/>
            </a:br>
            <a:r>
              <a:rPr lang="es-CO" sz="4000" dirty="0" smtClean="0"/>
              <a:t/>
            </a:r>
            <a:br>
              <a:rPr lang="es-CO" sz="4000" dirty="0" smtClean="0"/>
            </a:br>
            <a:r>
              <a:rPr lang="es-CO" sz="4000" dirty="0" smtClean="0"/>
              <a:t/>
            </a:r>
            <a:br>
              <a:rPr lang="es-CO" sz="4000" dirty="0" smtClean="0"/>
            </a:br>
            <a:r>
              <a:rPr lang="es-CO" sz="4000" dirty="0" smtClean="0"/>
              <a:t/>
            </a:r>
            <a:br>
              <a:rPr lang="es-CO" sz="4000" dirty="0" smtClean="0"/>
            </a:br>
            <a:r>
              <a:rPr lang="es-CO" sz="4000" dirty="0" smtClean="0"/>
              <a:t/>
            </a:r>
            <a:br>
              <a:rPr lang="es-CO" sz="4000" dirty="0" smtClean="0"/>
            </a:br>
            <a:r>
              <a:rPr lang="es-CO" sz="4000" dirty="0" smtClean="0"/>
              <a:t> </a:t>
            </a:r>
          </a:p>
        </p:txBody>
      </p:sp>
      <p:pic>
        <p:nvPicPr>
          <p:cNvPr id="16387" name="Picture 2"/>
          <p:cNvPicPr>
            <a:picLocks noChangeAspect="1" noChangeArrowheads="1"/>
          </p:cNvPicPr>
          <p:nvPr/>
        </p:nvPicPr>
        <p:blipFill>
          <a:blip r:embed="rId3" cstate="print"/>
          <a:srcRect/>
          <a:stretch>
            <a:fillRect/>
          </a:stretch>
        </p:blipFill>
        <p:spPr bwMode="auto">
          <a:xfrm>
            <a:off x="3843338" y="3203575"/>
            <a:ext cx="190500" cy="142875"/>
          </a:xfrm>
          <a:prstGeom prst="rect">
            <a:avLst/>
          </a:prstGeom>
          <a:noFill/>
          <a:ln w="9525">
            <a:noFill/>
            <a:round/>
            <a:headEnd/>
            <a:tailEnd/>
          </a:ln>
        </p:spPr>
      </p:pic>
      <p:pic>
        <p:nvPicPr>
          <p:cNvPr id="16388" name="Picture 3"/>
          <p:cNvPicPr>
            <a:picLocks noChangeAspect="1" noChangeArrowheads="1"/>
          </p:cNvPicPr>
          <p:nvPr/>
        </p:nvPicPr>
        <p:blipFill>
          <a:blip r:embed="rId3" cstate="print"/>
          <a:srcRect/>
          <a:stretch>
            <a:fillRect/>
          </a:stretch>
        </p:blipFill>
        <p:spPr bwMode="auto">
          <a:xfrm>
            <a:off x="3843338" y="3203575"/>
            <a:ext cx="190500" cy="142875"/>
          </a:xfrm>
          <a:prstGeom prst="rect">
            <a:avLst/>
          </a:prstGeom>
          <a:noFill/>
          <a:ln w="9525">
            <a:noFill/>
            <a:round/>
            <a:headEnd/>
            <a:tailEnd/>
          </a:ln>
        </p:spPr>
      </p:pic>
      <p:pic>
        <p:nvPicPr>
          <p:cNvPr id="16389" name="Picture 4"/>
          <p:cNvPicPr>
            <a:picLocks noChangeAspect="1" noChangeArrowheads="1"/>
          </p:cNvPicPr>
          <p:nvPr/>
        </p:nvPicPr>
        <p:blipFill>
          <a:blip r:embed="rId3" cstate="print"/>
          <a:srcRect/>
          <a:stretch>
            <a:fillRect/>
          </a:stretch>
        </p:blipFill>
        <p:spPr bwMode="auto">
          <a:xfrm>
            <a:off x="3843338" y="3203575"/>
            <a:ext cx="190500" cy="142875"/>
          </a:xfrm>
          <a:prstGeom prst="rect">
            <a:avLst/>
          </a:prstGeom>
          <a:noFill/>
          <a:ln w="9525">
            <a:noFill/>
            <a:round/>
            <a:headEnd/>
            <a:tailEnd/>
          </a:ln>
        </p:spPr>
      </p:pic>
      <p:pic>
        <p:nvPicPr>
          <p:cNvPr id="16390" name="Picture 5"/>
          <p:cNvPicPr>
            <a:picLocks noChangeAspect="1" noChangeArrowheads="1"/>
          </p:cNvPicPr>
          <p:nvPr/>
        </p:nvPicPr>
        <p:blipFill>
          <a:blip r:embed="rId3" cstate="print"/>
          <a:srcRect/>
          <a:stretch>
            <a:fillRect/>
          </a:stretch>
        </p:blipFill>
        <p:spPr bwMode="auto">
          <a:xfrm>
            <a:off x="3843338" y="3203575"/>
            <a:ext cx="190500" cy="142875"/>
          </a:xfrm>
          <a:prstGeom prst="rect">
            <a:avLst/>
          </a:prstGeom>
          <a:noFill/>
          <a:ln w="9525">
            <a:noFill/>
            <a:round/>
            <a:headEnd/>
            <a:tailEnd/>
          </a:ln>
        </p:spPr>
      </p:pic>
      <p:pic>
        <p:nvPicPr>
          <p:cNvPr id="16391" name="Picture 6"/>
          <p:cNvPicPr>
            <a:picLocks noChangeAspect="1" noChangeArrowheads="1"/>
          </p:cNvPicPr>
          <p:nvPr/>
        </p:nvPicPr>
        <p:blipFill>
          <a:blip r:embed="rId3" cstate="print"/>
          <a:srcRect/>
          <a:stretch>
            <a:fillRect/>
          </a:stretch>
        </p:blipFill>
        <p:spPr bwMode="auto">
          <a:xfrm>
            <a:off x="3843338" y="3203575"/>
            <a:ext cx="190500" cy="142875"/>
          </a:xfrm>
          <a:prstGeom prst="rect">
            <a:avLst/>
          </a:prstGeom>
          <a:noFill/>
          <a:ln w="9525">
            <a:noFill/>
            <a:round/>
            <a:headEnd/>
            <a:tailEnd/>
          </a:ln>
        </p:spPr>
      </p:pic>
      <p:sp>
        <p:nvSpPr>
          <p:cNvPr id="16394" name="Text Box 9"/>
          <p:cNvSpPr txBox="1">
            <a:spLocks noChangeArrowheads="1"/>
          </p:cNvSpPr>
          <p:nvPr/>
        </p:nvSpPr>
        <p:spPr bwMode="auto">
          <a:xfrm>
            <a:off x="395536" y="4509120"/>
            <a:ext cx="8352928" cy="1620573"/>
          </a:xfrm>
          <a:prstGeom prst="rect">
            <a:avLst/>
          </a:prstGeom>
          <a:noFill/>
          <a:ln w="9525">
            <a:noFill/>
            <a:round/>
            <a:headEnd/>
            <a:tailEnd/>
          </a:ln>
        </p:spPr>
        <p:txBody>
          <a:bodyPr wrap="square"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dirty="0">
                <a:solidFill>
                  <a:srgbClr val="002060"/>
                </a:solidFill>
                <a:latin typeface="FrankRuehl" pitchFamily="34" charset="-79"/>
                <a:cs typeface="FrankRuehl" pitchFamily="34" charset="-79"/>
              </a:rPr>
              <a:t>LAS OPORTUNIDADES LABORALES, EMPRESARIALES Y EN GENERAL CULTURALES SE ENCUENTRAN CADA DIA MAS LIGADAS A LA APROXIMACION QUE TENGAMOS HACIA LA COMUNICACIÓN.</a:t>
            </a:r>
          </a:p>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dirty="0">
                <a:solidFill>
                  <a:srgbClr val="002060"/>
                </a:solidFill>
                <a:latin typeface="FrankRuehl" pitchFamily="34" charset="-79"/>
                <a:cs typeface="FrankRuehl" pitchFamily="34" charset="-79"/>
              </a:rPr>
              <a:t>ES ASÍ, COMO LA INTERNET NOS HA PERMITIDO EL ACCESO A INFORMACION Y DIALOGO QUE PERMITE LA CREATIVIDAD Y EL AVANCE.</a:t>
            </a:r>
          </a:p>
        </p:txBody>
      </p:sp>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802" y="188640"/>
            <a:ext cx="7024396" cy="4032448"/>
          </a:xfrm>
          <a:prstGeom prst="rect">
            <a:avLst/>
          </a:prstGeom>
        </p:spPr>
      </p:pic>
    </p:spTree>
    <p:extLst>
      <p:ext uri="{BB962C8B-B14F-4D97-AF65-F5344CB8AC3E}">
        <p14:creationId xmlns:p14="http://schemas.microsoft.com/office/powerpoint/2010/main" val="1757279918"/>
      </p:ext>
    </p:extLst>
  </p:cSld>
  <p:clrMapOvr>
    <a:masterClrMapping/>
  </p:clrMapOvr>
  <mc:AlternateContent xmlns:mc="http://schemas.openxmlformats.org/markup-compatibility/2006" xmlns:p14="http://schemas.microsoft.com/office/powerpoint/2010/main">
    <mc:Choice Requires="p14">
      <p:transition spd="slow" advTm="13312">
        <p14:flash/>
      </p:transition>
    </mc:Choice>
    <mc:Fallback xmlns="">
      <p:transition spd="slow" advTm="13312">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s-CO" altLang="es-ES" b="1" dirty="0" smtClean="0">
                <a:solidFill>
                  <a:schemeClr val="bg1"/>
                </a:solidFill>
              </a:rPr>
              <a:t>¿Cual es nuestra Propuesta?</a:t>
            </a:r>
            <a:endParaRPr lang="es-CO" altLang="es-ES" b="1" noProof="1" smtClean="0">
              <a:solidFill>
                <a:schemeClr val="bg1"/>
              </a:solidFill>
            </a:endParaRPr>
          </a:p>
        </p:txBody>
      </p:sp>
      <p:sp>
        <p:nvSpPr>
          <p:cNvPr id="12292" name="Rectangle 7"/>
          <p:cNvSpPr>
            <a:spLocks noChangeArrowheads="1"/>
          </p:cNvSpPr>
          <p:nvPr/>
        </p:nvSpPr>
        <p:spPr bwMode="gray">
          <a:xfrm>
            <a:off x="314325" y="1038225"/>
            <a:ext cx="8521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a:endParaRPr lang="es-ES" altLang="es-ES" sz="2000" noProof="1">
              <a:solidFill>
                <a:srgbClr val="000000"/>
              </a:solidFill>
              <a:sym typeface="Arial" charset="0"/>
            </a:endParaRPr>
          </a:p>
        </p:txBody>
      </p:sp>
      <p:sp>
        <p:nvSpPr>
          <p:cNvPr id="12293" name="Rectangle 4"/>
          <p:cNvSpPr>
            <a:spLocks noChangeArrowheads="1"/>
          </p:cNvSpPr>
          <p:nvPr/>
        </p:nvSpPr>
        <p:spPr bwMode="gray">
          <a:xfrm>
            <a:off x="4672013" y="1555750"/>
            <a:ext cx="4164012" cy="360363"/>
          </a:xfrm>
          <a:prstGeom prst="rect">
            <a:avLst/>
          </a:prstGeom>
          <a:solidFill>
            <a:srgbClr val="0066CC"/>
          </a:solidFill>
          <a:ln w="12700">
            <a:solidFill>
              <a:srgbClr val="C0C0C0"/>
            </a:solidFill>
            <a:miter lim="800000"/>
            <a:headEnd/>
            <a:tailEnd/>
          </a:ln>
        </p:spPr>
        <p:txBody>
          <a:bodyPr lIns="0" tIns="0" rIns="0" bIns="0" anchor="ctr"/>
          <a:lstStyle/>
          <a:p>
            <a:pPr algn="ctr" defTabSz="801688"/>
            <a:r>
              <a:rPr lang="es-ES_tradnl" altLang="es-ES" b="1">
                <a:solidFill>
                  <a:srgbClr val="FFFFFF"/>
                </a:solidFill>
              </a:rPr>
              <a:t>MCE</a:t>
            </a:r>
            <a:endParaRPr lang="es-ES_tradnl" altLang="es-ES" b="1" noProof="1">
              <a:solidFill>
                <a:srgbClr val="FFFFFF"/>
              </a:solidFill>
            </a:endParaRPr>
          </a:p>
        </p:txBody>
      </p:sp>
      <p:sp>
        <p:nvSpPr>
          <p:cNvPr id="12294" name="Rectangle 5"/>
          <p:cNvSpPr>
            <a:spLocks noChangeArrowheads="1"/>
          </p:cNvSpPr>
          <p:nvPr/>
        </p:nvSpPr>
        <p:spPr bwMode="gray">
          <a:xfrm>
            <a:off x="4672013" y="1916113"/>
            <a:ext cx="4164012" cy="3879850"/>
          </a:xfrm>
          <a:prstGeom prst="rect">
            <a:avLst/>
          </a:prstGeom>
          <a:solidFill>
            <a:schemeClr val="bg1"/>
          </a:solidFill>
          <a:ln w="12700">
            <a:solidFill>
              <a:srgbClr val="C0C0C0"/>
            </a:solidFill>
            <a:miter lim="800000"/>
            <a:headEnd/>
            <a:tailEnd/>
          </a:ln>
        </p:spPr>
        <p:txBody>
          <a:bodyPr lIns="108000" tIns="108000" rIns="72000" bIns="72000"/>
          <a:lstStyle/>
          <a:p>
            <a:pPr marL="190500" indent="-190500" eaLnBrk="1" hangingPunct="1">
              <a:spcBef>
                <a:spcPct val="40000"/>
              </a:spcBef>
              <a:buClr>
                <a:schemeClr val="accent2"/>
              </a:buClr>
              <a:buFont typeface="Wingdings" pitchFamily="2" charset="2"/>
              <a:buNone/>
            </a:pPr>
            <a:endParaRPr lang="es-ES_tradnl" altLang="es-ES"/>
          </a:p>
          <a:p>
            <a:pPr marL="190500" indent="-190500" eaLnBrk="1" hangingPunct="1">
              <a:spcBef>
                <a:spcPct val="40000"/>
              </a:spcBef>
              <a:buClr>
                <a:schemeClr val="accent2"/>
              </a:buClr>
              <a:buFont typeface="Wingdings" pitchFamily="2" charset="2"/>
              <a:buChar char="§"/>
            </a:pPr>
            <a:r>
              <a:rPr lang="es-ES_tradnl" altLang="es-ES"/>
              <a:t>Construir un </a:t>
            </a:r>
            <a:r>
              <a:rPr lang="es-ES_tradnl" altLang="es-ES" b="1"/>
              <a:t>esquema bilingüe</a:t>
            </a:r>
            <a:r>
              <a:rPr lang="es-ES_tradnl" altLang="es-ES"/>
              <a:t> exitoso tomando como referencia el Marco Común Europeo (MCE, l</a:t>
            </a:r>
            <a:r>
              <a:rPr lang="es-CO" altLang="es-ES">
                <a:solidFill>
                  <a:srgbClr val="000000"/>
                </a:solidFill>
                <a:sym typeface="Arial" charset="0"/>
              </a:rPr>
              <a:t>a secretaría de educación rige a las academias legalmente constituidas bajo el MCE).</a:t>
            </a:r>
          </a:p>
          <a:p>
            <a:pPr marL="190500" indent="-190500" eaLnBrk="1" hangingPunct="1">
              <a:spcBef>
                <a:spcPct val="40000"/>
              </a:spcBef>
              <a:buClr>
                <a:schemeClr val="accent2"/>
              </a:buClr>
              <a:buFont typeface="Wingdings" pitchFamily="2" charset="2"/>
              <a:buChar char="§"/>
            </a:pPr>
            <a:r>
              <a:rPr lang="es-CO" altLang="es-ES">
                <a:solidFill>
                  <a:srgbClr val="000000"/>
                </a:solidFill>
                <a:sym typeface="Arial" charset="0"/>
              </a:rPr>
              <a:t>Entrenar al alumnos para que mecanicen estructuras y vocabulario.</a:t>
            </a:r>
          </a:p>
          <a:p>
            <a:pPr marL="190500" indent="-190500" eaLnBrk="1" hangingPunct="1">
              <a:spcBef>
                <a:spcPct val="40000"/>
              </a:spcBef>
              <a:buClr>
                <a:schemeClr val="accent2"/>
              </a:buClr>
              <a:buFont typeface="Wingdings" pitchFamily="2" charset="2"/>
              <a:buChar char="§"/>
            </a:pPr>
            <a:r>
              <a:rPr lang="es-CO" altLang="es-ES">
                <a:solidFill>
                  <a:srgbClr val="000000"/>
                </a:solidFill>
                <a:sym typeface="Arial" charset="0"/>
              </a:rPr>
              <a:t>Prepara los alumnos en experiencias y habilidades de un interprete del idioma inglés.</a:t>
            </a:r>
            <a:endParaRPr lang="es-CO" altLang="es-ES" noProof="1"/>
          </a:p>
          <a:p>
            <a:pPr marL="190500" indent="-190500" eaLnBrk="1" hangingPunct="1">
              <a:spcBef>
                <a:spcPct val="40000"/>
              </a:spcBef>
              <a:buClr>
                <a:schemeClr val="accent2"/>
              </a:buClr>
              <a:buFont typeface="Wingdings" pitchFamily="2" charset="2"/>
              <a:buNone/>
            </a:pPr>
            <a:endParaRPr lang="es-CO" altLang="es-ES" noProof="1"/>
          </a:p>
        </p:txBody>
      </p:sp>
      <p:sp>
        <p:nvSpPr>
          <p:cNvPr id="61446" name="Rectangle 6"/>
          <p:cNvSpPr>
            <a:spLocks noChangeArrowheads="1"/>
          </p:cNvSpPr>
          <p:nvPr/>
        </p:nvSpPr>
        <p:spPr bwMode="auto">
          <a:xfrm>
            <a:off x="314325" y="1555750"/>
            <a:ext cx="4164013" cy="4240213"/>
          </a:xfrm>
          <a:prstGeom prst="rect">
            <a:avLst/>
          </a:prstGeom>
          <a:blipFill dpi="0" rotWithShape="1">
            <a:blip r:embed="rId4" cstate="print"/>
            <a:srcRect/>
            <a:stretch>
              <a:fillRect b="-216"/>
            </a:stretch>
          </a:blipFill>
          <a:ln w="12700">
            <a:solidFill>
              <a:srgbClr val="C0C0C0"/>
            </a:solidFill>
            <a:miter lim="800000"/>
            <a:headEnd/>
            <a:tailEnd/>
          </a:ln>
          <a:effectLst/>
        </p:spPr>
        <p:txBody>
          <a:bodyPr anchor="ctr"/>
          <a:lstStyle/>
          <a:p>
            <a:pPr eaLnBrk="1" hangingPunct="1">
              <a:defRPr/>
            </a:pPr>
            <a:endParaRPr lang="es-CO"/>
          </a:p>
        </p:txBody>
      </p:sp>
    </p:spTree>
    <p:custDataLst>
      <p:tags r:id="rId1"/>
    </p:custDataLst>
    <p:extLst>
      <p:ext uri="{BB962C8B-B14F-4D97-AF65-F5344CB8AC3E}">
        <p14:creationId xmlns:p14="http://schemas.microsoft.com/office/powerpoint/2010/main" val="2468370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Marcador de pie de página"/>
          <p:cNvSpPr>
            <a:spLocks noGrp="1"/>
          </p:cNvSpPr>
          <p:nvPr>
            <p:ph type="ftr" sz="quarter" idx="11"/>
          </p:nvPr>
        </p:nvSpPr>
        <p:spPr>
          <a:xfrm>
            <a:off x="4338638" y="637857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s-ES_tradnl" altLang="es-ES" smtClean="0"/>
          </a:p>
        </p:txBody>
      </p:sp>
      <p:sp>
        <p:nvSpPr>
          <p:cNvPr id="13315" name="Rectangle 2"/>
          <p:cNvSpPr>
            <a:spLocks noGrp="1" noChangeArrowheads="1"/>
          </p:cNvSpPr>
          <p:nvPr>
            <p:ph type="title"/>
          </p:nvPr>
        </p:nvSpPr>
        <p:spPr>
          <a:xfrm>
            <a:off x="457200" y="338328"/>
            <a:ext cx="8003232" cy="879284"/>
          </a:xfrm>
        </p:spPr>
        <p:txBody>
          <a:bodyPr>
            <a:normAutofit/>
          </a:bodyPr>
          <a:lstStyle/>
          <a:p>
            <a:pPr eaLnBrk="1" hangingPunct="1"/>
            <a:r>
              <a:rPr lang="es-CO" altLang="es-ES" sz="4000" b="1" dirty="0" smtClean="0">
                <a:solidFill>
                  <a:srgbClr val="FFFFFF"/>
                </a:solidFill>
              </a:rPr>
              <a:t>Mr. Frank es un método Directo</a:t>
            </a:r>
            <a:endParaRPr lang="es-CO" altLang="es-ES" sz="4000" b="1" noProof="1" smtClean="0">
              <a:solidFill>
                <a:srgbClr val="FFFFFF"/>
              </a:solidFill>
            </a:endParaRPr>
          </a:p>
        </p:txBody>
      </p:sp>
      <p:sp>
        <p:nvSpPr>
          <p:cNvPr id="13316" name="Rectangle 3"/>
          <p:cNvSpPr>
            <a:spLocks noChangeArrowheads="1"/>
          </p:cNvSpPr>
          <p:nvPr/>
        </p:nvSpPr>
        <p:spPr bwMode="gray">
          <a:xfrm>
            <a:off x="328613" y="1916113"/>
            <a:ext cx="2738437" cy="3879850"/>
          </a:xfrm>
          <a:prstGeom prst="rect">
            <a:avLst/>
          </a:prstGeom>
          <a:solidFill>
            <a:schemeClr val="bg1"/>
          </a:solidFill>
          <a:ln w="12700">
            <a:solidFill>
              <a:srgbClr val="C0C0C0"/>
            </a:solidFill>
            <a:miter lim="800000"/>
            <a:headEnd/>
            <a:tailEnd/>
          </a:ln>
        </p:spPr>
        <p:txBody>
          <a:bodyPr lIns="108000" tIns="108000" rIns="72000" bIns="72000"/>
          <a:lstStyle/>
          <a:p>
            <a:pPr marL="190500" indent="-190500" eaLnBrk="1" hangingPunct="1">
              <a:spcBef>
                <a:spcPct val="40000"/>
              </a:spcBef>
              <a:buClr>
                <a:schemeClr val="accent2"/>
              </a:buClr>
              <a:buFont typeface="Wingdings" pitchFamily="2" charset="2"/>
              <a:buChar char="§"/>
            </a:pPr>
            <a:r>
              <a:rPr lang="es-ES_tradnl" altLang="es-ES" sz="1600" dirty="0"/>
              <a:t>El vocabulario y las estructuras gramaticales son aprendidas mediante el proceso de mecanización  donde el oído y la vista intervienen emulando el aprendizaje de la lengua materna.</a:t>
            </a:r>
            <a:endParaRPr lang="es-ES_tradnl" altLang="es-ES" sz="1600" noProof="1"/>
          </a:p>
        </p:txBody>
      </p:sp>
      <p:sp>
        <p:nvSpPr>
          <p:cNvPr id="13317" name="Rectangle 4"/>
          <p:cNvSpPr>
            <a:spLocks noChangeArrowheads="1"/>
          </p:cNvSpPr>
          <p:nvPr/>
        </p:nvSpPr>
        <p:spPr bwMode="gray">
          <a:xfrm>
            <a:off x="328613" y="1555750"/>
            <a:ext cx="2738437" cy="360363"/>
          </a:xfrm>
          <a:prstGeom prst="rect">
            <a:avLst/>
          </a:prstGeom>
          <a:solidFill>
            <a:srgbClr val="2A79D0"/>
          </a:solidFill>
          <a:ln w="12700">
            <a:solidFill>
              <a:srgbClr val="C0C0C0"/>
            </a:solidFill>
            <a:miter lim="800000"/>
            <a:headEnd/>
            <a:tailEnd/>
          </a:ln>
        </p:spPr>
        <p:txBody>
          <a:bodyPr lIns="0" tIns="0" rIns="0" bIns="0" anchor="ctr"/>
          <a:lstStyle/>
          <a:p>
            <a:pPr algn="ctr" defTabSz="801688"/>
            <a:r>
              <a:rPr lang="es-ES_tradnl" altLang="es-ES" sz="1600" b="1">
                <a:solidFill>
                  <a:srgbClr val="FFFFFF"/>
                </a:solidFill>
              </a:rPr>
              <a:t>Sistema Natural</a:t>
            </a:r>
            <a:endParaRPr lang="es-ES_tradnl" altLang="es-ES" sz="1600" b="1" noProof="1">
              <a:solidFill>
                <a:srgbClr val="FFFFFF"/>
              </a:solidFill>
            </a:endParaRPr>
          </a:p>
        </p:txBody>
      </p:sp>
      <p:sp>
        <p:nvSpPr>
          <p:cNvPr id="13318" name="Rectangle 5"/>
          <p:cNvSpPr>
            <a:spLocks noChangeArrowheads="1"/>
          </p:cNvSpPr>
          <p:nvPr/>
        </p:nvSpPr>
        <p:spPr bwMode="gray">
          <a:xfrm>
            <a:off x="3205163" y="1916113"/>
            <a:ext cx="2738437" cy="3879850"/>
          </a:xfrm>
          <a:prstGeom prst="rect">
            <a:avLst/>
          </a:prstGeom>
          <a:solidFill>
            <a:schemeClr val="bg1"/>
          </a:solidFill>
          <a:ln w="12700">
            <a:solidFill>
              <a:srgbClr val="C0C0C0"/>
            </a:solidFill>
            <a:miter lim="800000"/>
            <a:headEnd/>
            <a:tailEnd/>
          </a:ln>
        </p:spPr>
        <p:txBody>
          <a:bodyPr lIns="108000" tIns="108000" rIns="72000" bIns="72000"/>
          <a:lstStyle/>
          <a:p>
            <a:pPr marL="190500" indent="-190500" eaLnBrk="1" hangingPunct="1">
              <a:spcBef>
                <a:spcPct val="40000"/>
              </a:spcBef>
              <a:buClr>
                <a:schemeClr val="accent2"/>
              </a:buClr>
              <a:buFont typeface="Wingdings" pitchFamily="2" charset="2"/>
              <a:buChar char="§"/>
            </a:pPr>
            <a:r>
              <a:rPr lang="es-ES_tradnl" altLang="es-ES" sz="1600"/>
              <a:t>Va de ingles a ingles, asociando imagen y sonido, evitando el uso del diccionario.</a:t>
            </a:r>
          </a:p>
          <a:p>
            <a:pPr marL="190500" indent="-190500" eaLnBrk="1" hangingPunct="1">
              <a:spcBef>
                <a:spcPct val="40000"/>
              </a:spcBef>
              <a:buClr>
                <a:schemeClr val="accent2"/>
              </a:buClr>
              <a:buFont typeface="Wingdings" pitchFamily="2" charset="2"/>
              <a:buChar char="§"/>
            </a:pPr>
            <a:r>
              <a:rPr lang="es-ES_tradnl" altLang="es-ES" sz="1600"/>
              <a:t>Codifica los sonidos y graba estos en la memoria auditiva</a:t>
            </a:r>
            <a:endParaRPr lang="es-ES_tradnl" altLang="es-ES" sz="1600" noProof="1"/>
          </a:p>
        </p:txBody>
      </p:sp>
      <p:sp>
        <p:nvSpPr>
          <p:cNvPr id="13319" name="Rectangle 6"/>
          <p:cNvSpPr>
            <a:spLocks noChangeArrowheads="1"/>
          </p:cNvSpPr>
          <p:nvPr/>
        </p:nvSpPr>
        <p:spPr bwMode="gray">
          <a:xfrm>
            <a:off x="3205163" y="1555750"/>
            <a:ext cx="2738437" cy="360363"/>
          </a:xfrm>
          <a:prstGeom prst="rect">
            <a:avLst/>
          </a:prstGeom>
          <a:solidFill>
            <a:srgbClr val="3399FF"/>
          </a:solidFill>
          <a:ln w="12700">
            <a:solidFill>
              <a:srgbClr val="C0C0C0"/>
            </a:solidFill>
            <a:miter lim="800000"/>
            <a:headEnd/>
            <a:tailEnd/>
          </a:ln>
        </p:spPr>
        <p:txBody>
          <a:bodyPr lIns="0" tIns="0" rIns="0" bIns="0" anchor="ctr"/>
          <a:lstStyle/>
          <a:p>
            <a:pPr algn="ctr" defTabSz="801688"/>
            <a:r>
              <a:rPr lang="es-ES_tradnl" altLang="es-ES" sz="1600" b="1">
                <a:solidFill>
                  <a:srgbClr val="FFFFFF"/>
                </a:solidFill>
              </a:rPr>
              <a:t>Asociativo</a:t>
            </a:r>
            <a:endParaRPr lang="es-ES_tradnl" altLang="es-ES" sz="1600" b="1" noProof="1">
              <a:solidFill>
                <a:srgbClr val="FFFFFF"/>
              </a:solidFill>
            </a:endParaRPr>
          </a:p>
        </p:txBody>
      </p:sp>
      <p:sp>
        <p:nvSpPr>
          <p:cNvPr id="13320" name="Rectangle 7"/>
          <p:cNvSpPr>
            <a:spLocks noChangeArrowheads="1"/>
          </p:cNvSpPr>
          <p:nvPr/>
        </p:nvSpPr>
        <p:spPr bwMode="gray">
          <a:xfrm>
            <a:off x="6097588" y="1916113"/>
            <a:ext cx="2738437" cy="3879850"/>
          </a:xfrm>
          <a:prstGeom prst="rect">
            <a:avLst/>
          </a:prstGeom>
          <a:solidFill>
            <a:schemeClr val="bg1"/>
          </a:solidFill>
          <a:ln w="12700">
            <a:solidFill>
              <a:srgbClr val="C0C0C0"/>
            </a:solidFill>
            <a:miter lim="800000"/>
            <a:headEnd/>
            <a:tailEnd/>
          </a:ln>
        </p:spPr>
        <p:txBody>
          <a:bodyPr lIns="108000" tIns="108000" rIns="72000" bIns="72000"/>
          <a:lstStyle/>
          <a:p>
            <a:pPr marL="190500" indent="-190500" eaLnBrk="1" hangingPunct="1">
              <a:spcBef>
                <a:spcPct val="40000"/>
              </a:spcBef>
              <a:buClr>
                <a:schemeClr val="accent2"/>
              </a:buClr>
              <a:buFont typeface="Wingdings" pitchFamily="2" charset="2"/>
              <a:buChar char="§"/>
            </a:pPr>
            <a:r>
              <a:rPr lang="es-ES_tradnl" altLang="es-ES" sz="1600"/>
              <a:t>Va de lo más sencillo a lo más complejo.</a:t>
            </a:r>
            <a:endParaRPr lang="es-ES_tradnl" altLang="es-ES" sz="1600" noProof="1"/>
          </a:p>
          <a:p>
            <a:pPr marL="190500" indent="-190500" eaLnBrk="1" hangingPunct="1">
              <a:spcBef>
                <a:spcPct val="40000"/>
              </a:spcBef>
              <a:buClr>
                <a:schemeClr val="accent2"/>
              </a:buClr>
              <a:buFont typeface="Wingdings" pitchFamily="2" charset="2"/>
              <a:buChar char="§"/>
            </a:pPr>
            <a:r>
              <a:rPr lang="es-ES_tradnl" altLang="es-ES" sz="1600"/>
              <a:t>Comenzamos las estructuras más sencillas, pasamos por frases y oraciones más complejas, para luego manejar la conversación fluida.</a:t>
            </a:r>
            <a:endParaRPr lang="es-ES_tradnl" altLang="es-ES" sz="1600" noProof="1"/>
          </a:p>
        </p:txBody>
      </p:sp>
      <p:sp>
        <p:nvSpPr>
          <p:cNvPr id="13321" name="Rectangle 8"/>
          <p:cNvSpPr>
            <a:spLocks noChangeArrowheads="1"/>
          </p:cNvSpPr>
          <p:nvPr/>
        </p:nvSpPr>
        <p:spPr bwMode="gray">
          <a:xfrm>
            <a:off x="6097588" y="1555750"/>
            <a:ext cx="2738437" cy="360363"/>
          </a:xfrm>
          <a:prstGeom prst="rect">
            <a:avLst/>
          </a:prstGeom>
          <a:solidFill>
            <a:srgbClr val="FEA501"/>
          </a:solidFill>
          <a:ln w="12700">
            <a:solidFill>
              <a:srgbClr val="C0C0C0"/>
            </a:solidFill>
            <a:miter lim="800000"/>
            <a:headEnd/>
            <a:tailEnd/>
          </a:ln>
        </p:spPr>
        <p:txBody>
          <a:bodyPr lIns="0" tIns="0" rIns="0" bIns="0" anchor="ctr"/>
          <a:lstStyle/>
          <a:p>
            <a:pPr algn="ctr" defTabSz="801688"/>
            <a:r>
              <a:rPr lang="es-ES_tradnl" altLang="es-ES" sz="1600" b="1">
                <a:solidFill>
                  <a:srgbClr val="FFFFFF"/>
                </a:solidFill>
              </a:rPr>
              <a:t>Progresivo</a:t>
            </a:r>
            <a:endParaRPr lang="es-ES_tradnl" altLang="es-ES" sz="1600" b="1" noProof="1">
              <a:solidFill>
                <a:srgbClr val="FFFFFF"/>
              </a:solidFill>
            </a:endParaRPr>
          </a:p>
        </p:txBody>
      </p:sp>
      <p:sp>
        <p:nvSpPr>
          <p:cNvPr id="13322" name="AutoShape 9"/>
          <p:cNvSpPr>
            <a:spLocks noChangeArrowheads="1"/>
          </p:cNvSpPr>
          <p:nvPr/>
        </p:nvSpPr>
        <p:spPr bwMode="gray">
          <a:xfrm flipV="1">
            <a:off x="2903538" y="2668588"/>
            <a:ext cx="544512" cy="6985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000000">
                <a:alpha val="50000"/>
              </a:srgbClr>
            </a:outerShdw>
          </a:effectLst>
        </p:spPr>
        <p:txBody>
          <a:bodyPr rot="10800000" lIns="324000" tIns="0" rIns="0" bIns="0" anchor="ctr"/>
          <a:lstStyle/>
          <a:p>
            <a:pPr algn="ctr"/>
            <a:endParaRPr lang="es-ES" altLang="es-ES" noProof="1">
              <a:solidFill>
                <a:srgbClr val="000000"/>
              </a:solidFill>
            </a:endParaRPr>
          </a:p>
        </p:txBody>
      </p:sp>
      <p:sp>
        <p:nvSpPr>
          <p:cNvPr id="13323" name="AutoShape 10"/>
          <p:cNvSpPr>
            <a:spLocks noChangeArrowheads="1"/>
          </p:cNvSpPr>
          <p:nvPr/>
        </p:nvSpPr>
        <p:spPr bwMode="gray">
          <a:xfrm flipV="1">
            <a:off x="5786438" y="2668588"/>
            <a:ext cx="544512" cy="6985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FFFFFF"/>
            </a:solidFill>
            <a:miter lim="800000"/>
            <a:headEnd/>
            <a:tailEnd/>
          </a:ln>
          <a:effectLst>
            <a:outerShdw dist="53882" dir="2700000" algn="ctr" rotWithShape="0">
              <a:srgbClr val="000000">
                <a:alpha val="50000"/>
              </a:srgbClr>
            </a:outerShdw>
          </a:effectLst>
        </p:spPr>
        <p:txBody>
          <a:bodyPr rot="10800000" lIns="324000" tIns="0" rIns="0" bIns="0" anchor="ctr"/>
          <a:lstStyle/>
          <a:p>
            <a:pPr algn="ctr"/>
            <a:endParaRPr lang="es-ES" altLang="es-ES" noProof="1">
              <a:solidFill>
                <a:srgbClr val="000000"/>
              </a:solidFill>
            </a:endParaRPr>
          </a:p>
        </p:txBody>
      </p:sp>
      <p:sp>
        <p:nvSpPr>
          <p:cNvPr id="13324" name="Rectangle 7"/>
          <p:cNvSpPr>
            <a:spLocks noChangeArrowheads="1"/>
          </p:cNvSpPr>
          <p:nvPr/>
        </p:nvSpPr>
        <p:spPr bwMode="gray">
          <a:xfrm>
            <a:off x="314325" y="1038225"/>
            <a:ext cx="8521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1" hangingPunct="1"/>
            <a:r>
              <a:rPr lang="es-ES_tradnl" altLang="es-ES" b="1"/>
              <a:t>Imagina aprender inglés y que no se te vuelva a olvidar, eso es método directo</a:t>
            </a:r>
          </a:p>
        </p:txBody>
      </p:sp>
      <p:pic>
        <p:nvPicPr>
          <p:cNvPr id="13325" name="Picture 12" descr="be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4103688"/>
            <a:ext cx="2278063"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3" descr="cimaEspea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240213"/>
            <a:ext cx="1690688"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4" descr="cerebromanza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8050" y="4103688"/>
            <a:ext cx="2038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6709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bookA1small"/>
          <p:cNvPicPr>
            <a:picLocks noChangeAspect="1" noChangeArrowheads="1"/>
          </p:cNvPicPr>
          <p:nvPr/>
        </p:nvPicPr>
        <p:blipFill>
          <a:blip r:embed="rId2" cstate="print">
            <a:extLst>
              <a:ext uri="{28A0092B-C50C-407E-A947-70E740481C1C}">
                <a14:useLocalDpi xmlns:a14="http://schemas.microsoft.com/office/drawing/2010/main" val="0"/>
              </a:ext>
            </a:extLst>
          </a:blip>
          <a:srcRect l="29918" t="7603" r="10083"/>
          <a:stretch>
            <a:fillRect/>
          </a:stretch>
        </p:blipFill>
        <p:spPr bwMode="auto">
          <a:xfrm>
            <a:off x="209550" y="1700213"/>
            <a:ext cx="112236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type="title"/>
          </p:nvPr>
        </p:nvSpPr>
        <p:spPr/>
        <p:txBody>
          <a:bodyPr/>
          <a:lstStyle/>
          <a:p>
            <a:pPr eaLnBrk="1" hangingPunct="1"/>
            <a:r>
              <a:rPr lang="es-ES_tradnl" altLang="es-ES" sz="4000" dirty="0" smtClean="0">
                <a:solidFill>
                  <a:srgbClr val="002060"/>
                </a:solidFill>
              </a:rPr>
              <a:t>                       </a:t>
            </a:r>
            <a:r>
              <a:rPr lang="es-ES_tradnl" altLang="es-ES" sz="4000" dirty="0" smtClean="0"/>
              <a:t>Nivel A1</a:t>
            </a:r>
          </a:p>
        </p:txBody>
      </p:sp>
      <p:sp>
        <p:nvSpPr>
          <p:cNvPr id="4101" name="Text Box 4"/>
          <p:cNvSpPr txBox="1">
            <a:spLocks noChangeArrowheads="1"/>
          </p:cNvSpPr>
          <p:nvPr/>
        </p:nvSpPr>
        <p:spPr bwMode="auto">
          <a:xfrm>
            <a:off x="2052638" y="4149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s-ES_tradnl" altLang="es-ES" sz="1200" b="1" smtClean="0">
                <a:solidFill>
                  <a:srgbClr val="000000"/>
                </a:solidFill>
              </a:rPr>
              <a:t>Poner un denuncio</a:t>
            </a:r>
          </a:p>
        </p:txBody>
      </p:sp>
      <p:sp>
        <p:nvSpPr>
          <p:cNvPr id="4102" name="Text Box 5"/>
          <p:cNvSpPr txBox="1">
            <a:spLocks noChangeArrowheads="1"/>
          </p:cNvSpPr>
          <p:nvPr/>
        </p:nvSpPr>
        <p:spPr bwMode="auto">
          <a:xfrm>
            <a:off x="7308850" y="4149725"/>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s-ES_tradnl" altLang="es-ES" sz="1200" b="1" smtClean="0">
                <a:solidFill>
                  <a:srgbClr val="000000"/>
                </a:solidFill>
              </a:rPr>
              <a:t>Conocer a alguien</a:t>
            </a:r>
          </a:p>
        </p:txBody>
      </p:sp>
      <p:sp>
        <p:nvSpPr>
          <p:cNvPr id="4103" name="Text Box 7"/>
          <p:cNvSpPr txBox="1">
            <a:spLocks noChangeArrowheads="1"/>
          </p:cNvSpPr>
          <p:nvPr/>
        </p:nvSpPr>
        <p:spPr bwMode="auto">
          <a:xfrm>
            <a:off x="350838" y="4149725"/>
            <a:ext cx="1341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s-ES_tradnl" altLang="es-ES" sz="1200" b="1" smtClean="0">
                <a:solidFill>
                  <a:srgbClr val="000000"/>
                </a:solidFill>
              </a:rPr>
              <a:t>Pedir en restaurante</a:t>
            </a:r>
          </a:p>
        </p:txBody>
      </p:sp>
      <p:sp>
        <p:nvSpPr>
          <p:cNvPr id="4104" name="Text Box 8"/>
          <p:cNvSpPr txBox="1">
            <a:spLocks noChangeArrowheads="1"/>
          </p:cNvSpPr>
          <p:nvPr/>
        </p:nvSpPr>
        <p:spPr bwMode="auto">
          <a:xfrm>
            <a:off x="0" y="3573463"/>
            <a:ext cx="9144000" cy="457200"/>
          </a:xfrm>
          <a:prstGeom prst="rect">
            <a:avLst/>
          </a:prstGeom>
          <a:solidFill>
            <a:srgbClr val="9DC2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endParaRPr lang="es-CO" altLang="es-ES" sz="2400" b="1" smtClean="0">
              <a:solidFill>
                <a:srgbClr val="FFFFFF"/>
              </a:solidFill>
            </a:endParaRPr>
          </a:p>
        </p:txBody>
      </p:sp>
      <p:pic>
        <p:nvPicPr>
          <p:cNvPr id="4105" name="Picture 9" descr="3me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050" y="1773238"/>
            <a:ext cx="25622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38" y="3141663"/>
            <a:ext cx="6159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evidenci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038" y="3597275"/>
            <a:ext cx="25209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3"/>
          <p:cNvSpPr>
            <a:spLocks noChangeArrowheads="1"/>
          </p:cNvSpPr>
          <p:nvPr/>
        </p:nvSpPr>
        <p:spPr bwMode="gray">
          <a:xfrm>
            <a:off x="4859338" y="1484313"/>
            <a:ext cx="3887787" cy="1655762"/>
          </a:xfrm>
          <a:prstGeom prst="rect">
            <a:avLst/>
          </a:prstGeom>
          <a:solidFill>
            <a:schemeClr val="bg1"/>
          </a:solidFill>
          <a:ln w="12700" algn="ctr">
            <a:solidFill>
              <a:srgbClr val="C0C0C0"/>
            </a:solidFill>
            <a:miter lim="800000"/>
            <a:headEnd/>
            <a:tailEnd/>
          </a:ln>
        </p:spPr>
        <p:txBody>
          <a:bodyPr lIns="108000" tIns="72000" rIns="72000" bIns="72000" anchor="ctr"/>
          <a:lstStyle>
            <a:lvl1pPr marL="190500" indent="-190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lnSpc>
                <a:spcPct val="90000"/>
              </a:lnSpc>
              <a:spcBef>
                <a:spcPct val="10000"/>
              </a:spcBef>
              <a:spcAft>
                <a:spcPct val="0"/>
              </a:spcAft>
              <a:buClr>
                <a:srgbClr val="333399"/>
              </a:buClr>
              <a:buFont typeface="Wingdings" panose="05000000000000000000" pitchFamily="2" charset="2"/>
              <a:buChar char="§"/>
            </a:pPr>
            <a:r>
              <a:rPr lang="es-ES_tradnl" altLang="es-ES" b="1" smtClean="0">
                <a:solidFill>
                  <a:srgbClr val="000000"/>
                </a:solidFill>
              </a:rPr>
              <a:t>Ser A1 es:</a:t>
            </a:r>
            <a:r>
              <a:rPr lang="es-ES_tradnl" altLang="es-ES" smtClean="0">
                <a:solidFill>
                  <a:srgbClr val="000000"/>
                </a:solidFill>
              </a:rPr>
              <a:t> Presentarse, hablar de las personas que conoce, Relacionarse, hablar de expresiones cotidianas, dar el domicilio y ubicación, hablar de sus pertenencias.</a:t>
            </a:r>
            <a:endParaRPr lang="es-ES_tradnl" altLang="es-ES" noProof="1" smtClean="0">
              <a:solidFill>
                <a:srgbClr val="000000"/>
              </a:solidFill>
            </a:endParaRPr>
          </a:p>
        </p:txBody>
      </p:sp>
      <p:sp>
        <p:nvSpPr>
          <p:cNvPr id="4109" name="Text Box 14"/>
          <p:cNvSpPr txBox="1">
            <a:spLocks noChangeArrowheads="1"/>
          </p:cNvSpPr>
          <p:nvPr/>
        </p:nvSpPr>
        <p:spPr bwMode="auto">
          <a:xfrm>
            <a:off x="3708400" y="4149725"/>
            <a:ext cx="1655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s-ES_tradnl" altLang="es-ES" sz="1200" b="1" smtClean="0">
                <a:solidFill>
                  <a:srgbClr val="000000"/>
                </a:solidFill>
              </a:rPr>
              <a:t>Reservar un vuelo</a:t>
            </a:r>
          </a:p>
        </p:txBody>
      </p:sp>
      <p:sp>
        <p:nvSpPr>
          <p:cNvPr id="4110" name="Text Box 15"/>
          <p:cNvSpPr txBox="1">
            <a:spLocks noChangeArrowheads="1"/>
          </p:cNvSpPr>
          <p:nvPr/>
        </p:nvSpPr>
        <p:spPr bwMode="auto">
          <a:xfrm>
            <a:off x="2268538" y="1495425"/>
            <a:ext cx="1223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s-ES_tradnl" altLang="es-ES" sz="1600" b="1" smtClean="0">
                <a:solidFill>
                  <a:srgbClr val="000000"/>
                </a:solidFill>
              </a:rPr>
              <a:t>Módulos</a:t>
            </a:r>
          </a:p>
        </p:txBody>
      </p:sp>
      <p:sp>
        <p:nvSpPr>
          <p:cNvPr id="4111" name="Text Box 16"/>
          <p:cNvSpPr txBox="1">
            <a:spLocks noChangeArrowheads="1"/>
          </p:cNvSpPr>
          <p:nvPr/>
        </p:nvSpPr>
        <p:spPr bwMode="auto">
          <a:xfrm>
            <a:off x="3059113" y="2071688"/>
            <a:ext cx="165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s-ES_tradnl" altLang="es-ES" sz="1400" b="1" smtClean="0">
                <a:solidFill>
                  <a:srgbClr val="000000"/>
                </a:solidFill>
              </a:rPr>
              <a:t>Mecanizaciones</a:t>
            </a:r>
          </a:p>
        </p:txBody>
      </p:sp>
      <p:pic>
        <p:nvPicPr>
          <p:cNvPr id="4112" name="Picture 17" descr="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350" y="1096963"/>
            <a:ext cx="5032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18"/>
          <p:cNvSpPr txBox="1">
            <a:spLocks noChangeArrowheads="1"/>
          </p:cNvSpPr>
          <p:nvPr/>
        </p:nvSpPr>
        <p:spPr bwMode="auto">
          <a:xfrm>
            <a:off x="993775" y="1374775"/>
            <a:ext cx="1223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s-ES_tradnl" altLang="es-ES" sz="1600" b="1" smtClean="0">
                <a:solidFill>
                  <a:srgbClr val="000000"/>
                </a:solidFill>
              </a:rPr>
              <a:t>Talleres</a:t>
            </a:r>
          </a:p>
        </p:txBody>
      </p:sp>
      <p:pic>
        <p:nvPicPr>
          <p:cNvPr id="4114" name="Picture 24" descr="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5875" y="1160463"/>
            <a:ext cx="5365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25" descr="4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8400" y="1724025"/>
            <a:ext cx="565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Text Box 26"/>
          <p:cNvSpPr txBox="1">
            <a:spLocks noChangeArrowheads="1"/>
          </p:cNvSpPr>
          <p:nvPr/>
        </p:nvSpPr>
        <p:spPr bwMode="auto">
          <a:xfrm>
            <a:off x="5580063" y="4149725"/>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s-ES_tradnl" altLang="es-ES" sz="1200" b="1" smtClean="0">
                <a:solidFill>
                  <a:srgbClr val="000000"/>
                </a:solidFill>
              </a:rPr>
              <a:t>Aduana &amp; inmigración</a:t>
            </a:r>
          </a:p>
        </p:txBody>
      </p:sp>
      <p:pic>
        <p:nvPicPr>
          <p:cNvPr id="4117" name="Picture 27" descr="reservar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1275" y="4724400"/>
            <a:ext cx="14398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8" descr="conocer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31075" y="4724400"/>
            <a:ext cx="14398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29" descr="denuncio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1050" y="4724400"/>
            <a:ext cx="14398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30" descr="reastaurante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4163" y="4724400"/>
            <a:ext cx="14398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33" descr="registrarse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51500" y="4724400"/>
            <a:ext cx="14398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62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3" descr="bookA1small"/>
          <p:cNvPicPr>
            <a:picLocks noChangeAspect="1" noChangeArrowheads="1"/>
          </p:cNvPicPr>
          <p:nvPr/>
        </p:nvPicPr>
        <p:blipFill>
          <a:blip r:embed="rId2" cstate="print">
            <a:extLst>
              <a:ext uri="{28A0092B-C50C-407E-A947-70E740481C1C}">
                <a14:useLocalDpi xmlns:a14="http://schemas.microsoft.com/office/drawing/2010/main" val="0"/>
              </a:ext>
            </a:extLst>
          </a:blip>
          <a:srcRect l="29918" t="7603" r="10083"/>
          <a:stretch>
            <a:fillRect/>
          </a:stretch>
        </p:blipFill>
        <p:spPr bwMode="auto">
          <a:xfrm>
            <a:off x="209550" y="1700213"/>
            <a:ext cx="112236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p:txBody>
          <a:bodyPr>
            <a:normAutofit/>
          </a:bodyPr>
          <a:lstStyle/>
          <a:p>
            <a:pPr eaLnBrk="1" hangingPunct="1"/>
            <a:r>
              <a:rPr lang="es-ES_tradnl" altLang="es-ES" b="1" dirty="0" smtClean="0">
                <a:solidFill>
                  <a:schemeClr val="bg1"/>
                </a:solidFill>
                <a:effectLst>
                  <a:outerShdw blurRad="38100" dist="38100" dir="2700000" algn="tl">
                    <a:srgbClr val="000000">
                      <a:alpha val="43137"/>
                    </a:srgbClr>
                  </a:outerShdw>
                </a:effectLst>
              </a:rPr>
              <a:t>Nivel A2</a:t>
            </a:r>
          </a:p>
        </p:txBody>
      </p:sp>
      <p:sp>
        <p:nvSpPr>
          <p:cNvPr id="5124" name="Text Box 7"/>
          <p:cNvSpPr txBox="1">
            <a:spLocks noChangeArrowheads="1"/>
          </p:cNvSpPr>
          <p:nvPr/>
        </p:nvSpPr>
        <p:spPr bwMode="auto">
          <a:xfrm>
            <a:off x="2090738" y="4149725"/>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Ir de compras</a:t>
            </a:r>
          </a:p>
        </p:txBody>
      </p:sp>
      <p:sp>
        <p:nvSpPr>
          <p:cNvPr id="5125" name="Text Box 8"/>
          <p:cNvSpPr txBox="1">
            <a:spLocks noChangeArrowheads="1"/>
          </p:cNvSpPr>
          <p:nvPr/>
        </p:nvSpPr>
        <p:spPr bwMode="auto">
          <a:xfrm>
            <a:off x="7308850" y="4149725"/>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Sueños, aspiraciones</a:t>
            </a:r>
          </a:p>
        </p:txBody>
      </p:sp>
      <p:sp>
        <p:nvSpPr>
          <p:cNvPr id="5126" name="Text Box 9"/>
          <p:cNvSpPr txBox="1">
            <a:spLocks noChangeArrowheads="1"/>
          </p:cNvSpPr>
          <p:nvPr/>
        </p:nvSpPr>
        <p:spPr bwMode="auto">
          <a:xfrm>
            <a:off x="5435600" y="4149725"/>
            <a:ext cx="1871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Ir al medico</a:t>
            </a:r>
          </a:p>
        </p:txBody>
      </p:sp>
      <p:sp>
        <p:nvSpPr>
          <p:cNvPr id="5127" name="Text Box 11"/>
          <p:cNvSpPr txBox="1">
            <a:spLocks noChangeArrowheads="1"/>
          </p:cNvSpPr>
          <p:nvPr/>
        </p:nvSpPr>
        <p:spPr bwMode="auto">
          <a:xfrm>
            <a:off x="0" y="3573463"/>
            <a:ext cx="9144000" cy="457200"/>
          </a:xfrm>
          <a:prstGeom prst="rect">
            <a:avLst/>
          </a:prstGeom>
          <a:solidFill>
            <a:srgbClr val="9DC2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s-CO" altLang="es-ES" sz="2400" b="1">
              <a:solidFill>
                <a:schemeClr val="bg1"/>
              </a:solidFill>
            </a:endParaRPr>
          </a:p>
        </p:txBody>
      </p:sp>
      <p:pic>
        <p:nvPicPr>
          <p:cNvPr id="5128" name="Picture 13" descr="3me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050" y="1773238"/>
            <a:ext cx="25622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4"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38" y="3141663"/>
            <a:ext cx="6159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5" descr="evidenci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038" y="3597275"/>
            <a:ext cx="25209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7"/>
          <p:cNvSpPr>
            <a:spLocks noChangeArrowheads="1"/>
          </p:cNvSpPr>
          <p:nvPr/>
        </p:nvSpPr>
        <p:spPr bwMode="gray">
          <a:xfrm>
            <a:off x="4859338" y="1268413"/>
            <a:ext cx="3887787" cy="1944687"/>
          </a:xfrm>
          <a:prstGeom prst="rect">
            <a:avLst/>
          </a:prstGeom>
          <a:solidFill>
            <a:schemeClr val="bg1"/>
          </a:solidFill>
          <a:ln w="12700" algn="ctr">
            <a:solidFill>
              <a:srgbClr val="C0C0C0"/>
            </a:solidFill>
            <a:miter lim="800000"/>
            <a:headEnd/>
            <a:tailEnd/>
          </a:ln>
        </p:spPr>
        <p:txBody>
          <a:bodyPr lIns="108000" tIns="72000" rIns="72000" bIns="72000" anchor="ctr"/>
          <a:lstStyle>
            <a:lvl1pPr marL="190500" indent="-190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10000"/>
              </a:spcBef>
              <a:buClr>
                <a:schemeClr val="accent2"/>
              </a:buClr>
              <a:buFont typeface="Wingdings" panose="05000000000000000000" pitchFamily="2" charset="2"/>
              <a:buChar char="§"/>
            </a:pPr>
            <a:r>
              <a:rPr lang="es-ES_tradnl" altLang="es-ES" b="1"/>
              <a:t>Ser A2 es</a:t>
            </a:r>
            <a:r>
              <a:rPr lang="es-ES_tradnl" altLang="es-ES"/>
              <a:t>: Describir experiencias, hablar de necesidades inmediatas, comunicación de tareas simples (rentar un carro, ir de compras, ir a un restaurante, tomar un taxi, reservar un vuelo, presentar un producto)</a:t>
            </a:r>
            <a:endParaRPr lang="es-ES_tradnl" altLang="es-ES" noProof="1"/>
          </a:p>
        </p:txBody>
      </p:sp>
      <p:sp>
        <p:nvSpPr>
          <p:cNvPr id="5132" name="Text Box 19"/>
          <p:cNvSpPr txBox="1">
            <a:spLocks noChangeArrowheads="1"/>
          </p:cNvSpPr>
          <p:nvPr/>
        </p:nvSpPr>
        <p:spPr bwMode="auto">
          <a:xfrm>
            <a:off x="3708400" y="4149725"/>
            <a:ext cx="172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Rentar un carro</a:t>
            </a:r>
          </a:p>
        </p:txBody>
      </p:sp>
      <p:sp>
        <p:nvSpPr>
          <p:cNvPr id="5133" name="Text Box 20"/>
          <p:cNvSpPr txBox="1">
            <a:spLocks noChangeArrowheads="1"/>
          </p:cNvSpPr>
          <p:nvPr/>
        </p:nvSpPr>
        <p:spPr bwMode="auto">
          <a:xfrm>
            <a:off x="2268538" y="1495425"/>
            <a:ext cx="1223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600" b="1"/>
              <a:t>Módulos</a:t>
            </a:r>
          </a:p>
        </p:txBody>
      </p:sp>
      <p:sp>
        <p:nvSpPr>
          <p:cNvPr id="5134" name="Text Box 21"/>
          <p:cNvSpPr txBox="1">
            <a:spLocks noChangeArrowheads="1"/>
          </p:cNvSpPr>
          <p:nvPr/>
        </p:nvSpPr>
        <p:spPr bwMode="auto">
          <a:xfrm>
            <a:off x="3059113" y="2071688"/>
            <a:ext cx="165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400" b="1"/>
              <a:t>Mecanizaciones</a:t>
            </a:r>
          </a:p>
        </p:txBody>
      </p:sp>
      <p:pic>
        <p:nvPicPr>
          <p:cNvPr id="5135" name="Picture 24" descr="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913" y="1096963"/>
            <a:ext cx="5032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25"/>
          <p:cNvSpPr txBox="1">
            <a:spLocks noChangeArrowheads="1"/>
          </p:cNvSpPr>
          <p:nvPr/>
        </p:nvSpPr>
        <p:spPr bwMode="auto">
          <a:xfrm>
            <a:off x="993775" y="1374775"/>
            <a:ext cx="1223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600" b="1"/>
              <a:t>Talleres</a:t>
            </a:r>
          </a:p>
        </p:txBody>
      </p:sp>
      <p:pic>
        <p:nvPicPr>
          <p:cNvPr id="5137" name="Picture 31" descr="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5875" y="1162050"/>
            <a:ext cx="5365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34" descr="5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2500" y="1719263"/>
            <a:ext cx="574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 Box 40"/>
          <p:cNvSpPr txBox="1">
            <a:spLocks noChangeArrowheads="1"/>
          </p:cNvSpPr>
          <p:nvPr/>
        </p:nvSpPr>
        <p:spPr bwMode="auto">
          <a:xfrm>
            <a:off x="323850" y="4149725"/>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Registrarse en un Hotel</a:t>
            </a:r>
          </a:p>
        </p:txBody>
      </p:sp>
      <p:pic>
        <p:nvPicPr>
          <p:cNvPr id="5140" name="Picture 41" descr="medic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9763" y="4705350"/>
            <a:ext cx="14398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42" descr="medico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6288" y="4705350"/>
            <a:ext cx="1438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43" descr="rentar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46513" y="4705350"/>
            <a:ext cx="14398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44" descr="deseos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81875" y="4705350"/>
            <a:ext cx="1438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48" descr="aduana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850" y="4724400"/>
            <a:ext cx="14398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312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s-ES_tradnl" altLang="es-ES" b="1" dirty="0" smtClean="0">
                <a:solidFill>
                  <a:schemeClr val="bg1"/>
                </a:solidFill>
                <a:effectLst>
                  <a:outerShdw blurRad="38100" dist="38100" dir="2700000" algn="tl">
                    <a:srgbClr val="000000">
                      <a:alpha val="43137"/>
                    </a:srgbClr>
                  </a:outerShdw>
                </a:effectLst>
              </a:rPr>
              <a:t>Nivel B1</a:t>
            </a:r>
          </a:p>
        </p:txBody>
      </p:sp>
      <p:pic>
        <p:nvPicPr>
          <p:cNvPr id="6147" name="Picture 3" descr="opinion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4652963"/>
            <a:ext cx="14398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relacionarm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088" y="4652963"/>
            <a:ext cx="14398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ne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4652963"/>
            <a:ext cx="14398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noticia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5400" y="4652963"/>
            <a:ext cx="14398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2268538" y="41497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Justificar opiniones</a:t>
            </a:r>
          </a:p>
        </p:txBody>
      </p:sp>
      <p:sp>
        <p:nvSpPr>
          <p:cNvPr id="6152" name="Text Box 8"/>
          <p:cNvSpPr txBox="1">
            <a:spLocks noChangeArrowheads="1"/>
          </p:cNvSpPr>
          <p:nvPr/>
        </p:nvSpPr>
        <p:spPr bwMode="auto">
          <a:xfrm>
            <a:off x="7308850" y="4149725"/>
            <a:ext cx="1439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Explicar planes</a:t>
            </a:r>
          </a:p>
        </p:txBody>
      </p:sp>
      <p:sp>
        <p:nvSpPr>
          <p:cNvPr id="6153" name="Text Box 9"/>
          <p:cNvSpPr txBox="1">
            <a:spLocks noChangeArrowheads="1"/>
          </p:cNvSpPr>
          <p:nvPr/>
        </p:nvSpPr>
        <p:spPr bwMode="auto">
          <a:xfrm>
            <a:off x="5435600" y="4149725"/>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Dar a conocer sueños, aspiraciones..</a:t>
            </a:r>
          </a:p>
        </p:txBody>
      </p:sp>
      <p:sp>
        <p:nvSpPr>
          <p:cNvPr id="6154" name="Text Box 10"/>
          <p:cNvSpPr txBox="1">
            <a:spLocks noChangeArrowheads="1"/>
          </p:cNvSpPr>
          <p:nvPr/>
        </p:nvSpPr>
        <p:spPr bwMode="auto">
          <a:xfrm>
            <a:off x="323850" y="4149725"/>
            <a:ext cx="1439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Narrar Hechos</a:t>
            </a:r>
          </a:p>
        </p:txBody>
      </p:sp>
      <p:sp>
        <p:nvSpPr>
          <p:cNvPr id="6155" name="Text Box 11"/>
          <p:cNvSpPr txBox="1">
            <a:spLocks noChangeArrowheads="1"/>
          </p:cNvSpPr>
          <p:nvPr/>
        </p:nvSpPr>
        <p:spPr bwMode="auto">
          <a:xfrm>
            <a:off x="0" y="3573463"/>
            <a:ext cx="9144000" cy="457200"/>
          </a:xfrm>
          <a:prstGeom prst="rect">
            <a:avLst/>
          </a:prstGeom>
          <a:solidFill>
            <a:srgbClr val="9DC2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s-CO" altLang="es-ES" sz="2400" b="1">
              <a:solidFill>
                <a:schemeClr val="bg1"/>
              </a:solidFill>
            </a:endParaRPr>
          </a:p>
        </p:txBody>
      </p:sp>
      <p:pic>
        <p:nvPicPr>
          <p:cNvPr id="6156" name="Picture 12" descr="bookB12sm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1484313"/>
            <a:ext cx="11525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3" descr="3mes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9050" y="1773238"/>
            <a:ext cx="25622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descr="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0338" y="3141663"/>
            <a:ext cx="6159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8" descr="evidenci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8038" y="3597275"/>
            <a:ext cx="25209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Rectangle 24"/>
          <p:cNvSpPr>
            <a:spLocks noChangeArrowheads="1"/>
          </p:cNvSpPr>
          <p:nvPr/>
        </p:nvSpPr>
        <p:spPr bwMode="gray">
          <a:xfrm>
            <a:off x="4859338" y="1484313"/>
            <a:ext cx="3887787" cy="1655762"/>
          </a:xfrm>
          <a:prstGeom prst="rect">
            <a:avLst/>
          </a:prstGeom>
          <a:solidFill>
            <a:schemeClr val="bg1"/>
          </a:solidFill>
          <a:ln w="12700" algn="ctr">
            <a:solidFill>
              <a:srgbClr val="C0C0C0"/>
            </a:solidFill>
            <a:miter lim="800000"/>
            <a:headEnd/>
            <a:tailEnd/>
          </a:ln>
        </p:spPr>
        <p:txBody>
          <a:bodyPr lIns="108000" tIns="72000" rIns="72000" bIns="72000" anchor="ctr"/>
          <a:lstStyle>
            <a:lvl1pPr marL="190500" indent="-190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10000"/>
              </a:spcBef>
              <a:buClr>
                <a:schemeClr val="accent2"/>
              </a:buClr>
              <a:buFont typeface="Wingdings" panose="05000000000000000000" pitchFamily="2" charset="2"/>
              <a:buChar char="§"/>
            </a:pPr>
            <a:r>
              <a:rPr lang="es-ES_tradnl" altLang="es-ES" b="1"/>
              <a:t>Ser B1 es:</a:t>
            </a:r>
            <a:r>
              <a:rPr lang="es-ES_tradnl" altLang="es-ES"/>
              <a:t> Saber enlazar frases de forma sencilla con el fin de describir experiencias y hechos, mis sueños, esperanzas y ambiciones, justifico brevemente opiniones o explico planes.</a:t>
            </a:r>
            <a:endParaRPr lang="es-ES_tradnl" altLang="es-ES" noProof="1"/>
          </a:p>
        </p:txBody>
      </p:sp>
      <p:pic>
        <p:nvPicPr>
          <p:cNvPr id="6161" name="Picture 25" descr="acontecimiento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288" y="4654550"/>
            <a:ext cx="14398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26"/>
          <p:cNvSpPr txBox="1">
            <a:spLocks noChangeArrowheads="1"/>
          </p:cNvSpPr>
          <p:nvPr/>
        </p:nvSpPr>
        <p:spPr bwMode="auto">
          <a:xfrm>
            <a:off x="3851275" y="4149725"/>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200" b="1"/>
              <a:t>Opinión sobre una noticia</a:t>
            </a:r>
          </a:p>
        </p:txBody>
      </p:sp>
      <p:sp>
        <p:nvSpPr>
          <p:cNvPr id="6163" name="Text Box 27"/>
          <p:cNvSpPr txBox="1">
            <a:spLocks noChangeArrowheads="1"/>
          </p:cNvSpPr>
          <p:nvPr/>
        </p:nvSpPr>
        <p:spPr bwMode="auto">
          <a:xfrm>
            <a:off x="2268538" y="1495425"/>
            <a:ext cx="1223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600" b="1"/>
              <a:t>Módulos</a:t>
            </a:r>
          </a:p>
        </p:txBody>
      </p:sp>
      <p:sp>
        <p:nvSpPr>
          <p:cNvPr id="6164" name="Text Box 28"/>
          <p:cNvSpPr txBox="1">
            <a:spLocks noChangeArrowheads="1"/>
          </p:cNvSpPr>
          <p:nvPr/>
        </p:nvSpPr>
        <p:spPr bwMode="auto">
          <a:xfrm>
            <a:off x="3348038" y="207168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b="1"/>
              <a:t>Diálogos</a:t>
            </a:r>
          </a:p>
        </p:txBody>
      </p:sp>
      <p:pic>
        <p:nvPicPr>
          <p:cNvPr id="6165" name="Picture 29" descr="20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92500" y="1700213"/>
            <a:ext cx="9350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30" descr="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84438" y="1052513"/>
            <a:ext cx="7191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31" descr="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8888" y="981075"/>
            <a:ext cx="647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Text Box 32"/>
          <p:cNvSpPr txBox="1">
            <a:spLocks noChangeArrowheads="1"/>
          </p:cNvSpPr>
          <p:nvPr/>
        </p:nvSpPr>
        <p:spPr bwMode="auto">
          <a:xfrm>
            <a:off x="993775" y="1374775"/>
            <a:ext cx="1223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1600" b="1"/>
              <a:t>Talleres</a:t>
            </a:r>
          </a:p>
        </p:txBody>
      </p:sp>
    </p:spTree>
    <p:extLst>
      <p:ext uri="{BB962C8B-B14F-4D97-AF65-F5344CB8AC3E}">
        <p14:creationId xmlns:p14="http://schemas.microsoft.com/office/powerpoint/2010/main" val="3999549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7" descr="pasos42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052513"/>
            <a:ext cx="8388350"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8"/>
          <p:cNvSpPr>
            <a:spLocks noChangeArrowheads="1"/>
          </p:cNvSpPr>
          <p:nvPr/>
        </p:nvSpPr>
        <p:spPr bwMode="gray">
          <a:xfrm>
            <a:off x="2268538" y="5229225"/>
            <a:ext cx="154463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72000" bIns="7200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5000"/>
              </a:spcBef>
            </a:pPr>
            <a:r>
              <a:rPr lang="es-ES_tradnl" altLang="es-ES" sz="1400" b="1"/>
              <a:t>Mecanizar</a:t>
            </a:r>
            <a:r>
              <a:rPr lang="es-ES_tradnl" altLang="es-ES" sz="1400"/>
              <a:t>: </a:t>
            </a:r>
            <a:r>
              <a:rPr lang="es-ES_tradnl" altLang="es-ES" sz="1200"/>
              <a:t>Las estructuras gramaticales y el vocabulario se mecanizan para evitar traducir.</a:t>
            </a:r>
            <a:endParaRPr lang="es-ES_tradnl" altLang="es-ES" sz="1200" noProof="1"/>
          </a:p>
        </p:txBody>
      </p:sp>
      <p:sp>
        <p:nvSpPr>
          <p:cNvPr id="7173" name="Rectangle 9"/>
          <p:cNvSpPr>
            <a:spLocks noChangeArrowheads="1"/>
          </p:cNvSpPr>
          <p:nvPr/>
        </p:nvSpPr>
        <p:spPr bwMode="gray">
          <a:xfrm>
            <a:off x="3851275" y="4797425"/>
            <a:ext cx="143986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72000" bIns="72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5000"/>
              </a:spcBef>
            </a:pPr>
            <a:r>
              <a:rPr lang="es-ES_tradnl" altLang="es-ES" sz="1400" b="1"/>
              <a:t>Talleres:</a:t>
            </a:r>
            <a:r>
              <a:rPr lang="es-ES_tradnl" altLang="es-ES" sz="1400"/>
              <a:t> </a:t>
            </a:r>
            <a:r>
              <a:rPr lang="es-ES_tradnl" altLang="es-ES" sz="1200"/>
              <a:t>Preparación y entrenamiento de las evidencias de aprendizaje.</a:t>
            </a:r>
            <a:endParaRPr lang="es-ES_tradnl" altLang="es-ES" sz="1200" noProof="1"/>
          </a:p>
        </p:txBody>
      </p:sp>
      <p:sp>
        <p:nvSpPr>
          <p:cNvPr id="7174" name="Rectangle 10"/>
          <p:cNvSpPr>
            <a:spLocks noChangeArrowheads="1"/>
          </p:cNvSpPr>
          <p:nvPr/>
        </p:nvSpPr>
        <p:spPr bwMode="auto">
          <a:xfrm>
            <a:off x="5292725" y="4365625"/>
            <a:ext cx="15113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5000"/>
              </a:spcBef>
            </a:pPr>
            <a:r>
              <a:rPr lang="es-ES_tradnl" altLang="es-ES" sz="1400" b="1"/>
              <a:t>Evidencias:</a:t>
            </a:r>
            <a:r>
              <a:rPr lang="es-ES_tradnl" altLang="es-ES" sz="1400"/>
              <a:t> </a:t>
            </a:r>
            <a:r>
              <a:rPr lang="es-ES_tradnl" altLang="es-ES" sz="1200"/>
              <a:t>Son las habilidades del alumno evidenciadas en video, texto, imágenes y sonido.</a:t>
            </a:r>
            <a:endParaRPr lang="es-ES_tradnl" altLang="es-ES" sz="1200" noProof="1"/>
          </a:p>
        </p:txBody>
      </p:sp>
      <p:sp>
        <p:nvSpPr>
          <p:cNvPr id="7175" name="Rectangle 11"/>
          <p:cNvSpPr>
            <a:spLocks noChangeArrowheads="1"/>
          </p:cNvSpPr>
          <p:nvPr/>
        </p:nvSpPr>
        <p:spPr bwMode="auto">
          <a:xfrm>
            <a:off x="6804025" y="4005263"/>
            <a:ext cx="12969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5000"/>
              </a:spcBef>
            </a:pPr>
            <a:r>
              <a:rPr lang="es-ES_tradnl" altLang="es-ES" sz="1400" b="1"/>
              <a:t>Examen:</a:t>
            </a:r>
          </a:p>
          <a:p>
            <a:pPr eaLnBrk="1" hangingPunct="1">
              <a:spcBef>
                <a:spcPct val="25000"/>
              </a:spcBef>
            </a:pPr>
            <a:r>
              <a:rPr lang="es-ES_tradnl" altLang="es-ES" sz="1400"/>
              <a:t>Es el requisito para obtener la certificación.</a:t>
            </a:r>
            <a:endParaRPr lang="es-ES_tradnl" altLang="es-ES" sz="1400" noProof="1"/>
          </a:p>
        </p:txBody>
      </p:sp>
      <p:sp>
        <p:nvSpPr>
          <p:cNvPr id="7176" name="Rectangle 12"/>
          <p:cNvSpPr>
            <a:spLocks noGrp="1" noChangeArrowheads="1"/>
          </p:cNvSpPr>
          <p:nvPr>
            <p:ph type="title"/>
          </p:nvPr>
        </p:nvSpPr>
        <p:spPr>
          <a:noFill/>
        </p:spPr>
        <p:txBody>
          <a:bodyPr>
            <a:normAutofit fontScale="90000"/>
          </a:bodyPr>
          <a:lstStyle/>
          <a:p>
            <a:pPr eaLnBrk="1" hangingPunct="1"/>
            <a:r>
              <a:rPr lang="es-ES_tradnl" altLang="es-ES" smtClean="0"/>
              <a:t>¿Cómo se obtiene una certificación?</a:t>
            </a:r>
            <a:endParaRPr lang="es-ES_tradnl" altLang="es-ES" noProof="1" smtClean="0"/>
          </a:p>
        </p:txBody>
      </p:sp>
    </p:spTree>
    <p:extLst>
      <p:ext uri="{BB962C8B-B14F-4D97-AF65-F5344CB8AC3E}">
        <p14:creationId xmlns:p14="http://schemas.microsoft.com/office/powerpoint/2010/main" val="1112235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pie de página 3"/>
          <p:cNvSpPr>
            <a:spLocks noGrp="1"/>
          </p:cNvSpPr>
          <p:nvPr>
            <p:ph type="ftr" sz="quarter" idx="10"/>
          </p:nvPr>
        </p:nvSpPr>
        <p:spPr>
          <a:noFill/>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altLang="es-ES" sz="1000" smtClean="0"/>
              <a:t>Pagina </a:t>
            </a:r>
            <a:r>
              <a:rPr lang="de-DE" altLang="es-ES" sz="1000" smtClean="0">
                <a:sym typeface="Wingdings" pitchFamily="2" charset="2"/>
              </a:rPr>
              <a:t></a:t>
            </a:r>
            <a:r>
              <a:rPr lang="de-DE" altLang="es-ES" sz="1000" smtClean="0"/>
              <a:t> </a:t>
            </a:r>
            <a:fld id="{398756EC-EFB7-422D-B9B4-BA1E7DA636A0}" type="slidenum">
              <a:rPr lang="de-DE" altLang="es-ES" sz="1000" smtClean="0"/>
              <a:pPr/>
              <a:t>36</a:t>
            </a:fld>
            <a:endParaRPr lang="de-DE" altLang="es-ES" sz="1000" smtClean="0"/>
          </a:p>
        </p:txBody>
      </p:sp>
      <p:sp>
        <p:nvSpPr>
          <p:cNvPr id="5123" name="Rectangle 2"/>
          <p:cNvSpPr>
            <a:spLocks noGrp="1" noChangeArrowheads="1"/>
          </p:cNvSpPr>
          <p:nvPr>
            <p:ph type="title"/>
          </p:nvPr>
        </p:nvSpPr>
        <p:spPr/>
        <p:txBody>
          <a:bodyPr/>
          <a:lstStyle/>
          <a:p>
            <a:r>
              <a:rPr lang="es-ES_tradnl" altLang="es-ES" sz="3200" smtClean="0"/>
              <a:t>Certificación.</a:t>
            </a:r>
          </a:p>
        </p:txBody>
      </p:sp>
      <p:pic>
        <p:nvPicPr>
          <p:cNvPr id="5124" name="Picture 5" descr="piram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5575" y="1146175"/>
            <a:ext cx="6196013"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4"/>
          <p:cNvSpPr txBox="1">
            <a:spLocks noChangeArrowheads="1"/>
          </p:cNvSpPr>
          <p:nvPr/>
        </p:nvSpPr>
        <p:spPr bwMode="auto">
          <a:xfrm>
            <a:off x="395288" y="1420813"/>
            <a:ext cx="2176462"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es-ES_tradnl" altLang="es-ES" sz="1600"/>
              <a:t>La certificación es el documento que otorga la academia (amparada bajo la resolución de la secretaria de educación de Bogotá) en el que  declara y da por hecho la habilidad que tiene el alumno frente a un nivel del marco común europeo</a:t>
            </a:r>
          </a:p>
        </p:txBody>
      </p:sp>
    </p:spTree>
    <p:extLst>
      <p:ext uri="{BB962C8B-B14F-4D97-AF65-F5344CB8AC3E}">
        <p14:creationId xmlns:p14="http://schemas.microsoft.com/office/powerpoint/2010/main" val="62966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hangingPunct="1"/>
            <a:r>
              <a:rPr lang="es-CO" altLang="es-ES" smtClean="0">
                <a:solidFill>
                  <a:srgbClr val="FFFFFF"/>
                </a:solidFill>
              </a:rPr>
              <a:t>¿Por qué es importante mecanizar? </a:t>
            </a:r>
            <a:endParaRPr lang="es-CO" altLang="es-ES" noProof="1" smtClean="0">
              <a:solidFill>
                <a:srgbClr val="FFFFFF"/>
              </a:solidFill>
            </a:endParaRPr>
          </a:p>
        </p:txBody>
      </p:sp>
      <p:sp>
        <p:nvSpPr>
          <p:cNvPr id="8196" name="Rectangle 3"/>
          <p:cNvSpPr>
            <a:spLocks noChangeArrowheads="1"/>
          </p:cNvSpPr>
          <p:nvPr/>
        </p:nvSpPr>
        <p:spPr bwMode="gray">
          <a:xfrm>
            <a:off x="4672013" y="1555750"/>
            <a:ext cx="4164012" cy="360363"/>
          </a:xfrm>
          <a:prstGeom prst="rect">
            <a:avLst/>
          </a:prstGeom>
          <a:solidFill>
            <a:schemeClr val="accent2"/>
          </a:solidFill>
          <a:ln w="12700">
            <a:solidFill>
              <a:srgbClr val="C0C0C0"/>
            </a:solidFill>
            <a:miter lim="800000"/>
            <a:headEnd/>
            <a:tailEnd/>
          </a:ln>
        </p:spPr>
        <p:txBody>
          <a:bodyPr lIns="0" tIns="0" rIns="0" bIns="0" anchor="ctr"/>
          <a:lstStyle>
            <a:lvl1pPr defTabSz="801688">
              <a:defRPr>
                <a:solidFill>
                  <a:schemeClr val="tx1"/>
                </a:solidFill>
                <a:latin typeface="Arial" panose="020B0604020202020204" pitchFamily="34" charset="0"/>
              </a:defRPr>
            </a:lvl1pPr>
            <a:lvl2pPr marL="742950" indent="-285750" defTabSz="801688">
              <a:defRPr>
                <a:solidFill>
                  <a:schemeClr val="tx1"/>
                </a:solidFill>
                <a:latin typeface="Arial" panose="020B0604020202020204" pitchFamily="34" charset="0"/>
              </a:defRPr>
            </a:lvl2pPr>
            <a:lvl3pPr marL="1143000" indent="-228600" defTabSz="801688">
              <a:defRPr>
                <a:solidFill>
                  <a:schemeClr val="tx1"/>
                </a:solidFill>
                <a:latin typeface="Arial" panose="020B0604020202020204" pitchFamily="34" charset="0"/>
              </a:defRPr>
            </a:lvl3pPr>
            <a:lvl4pPr marL="1600200" indent="-228600" defTabSz="801688">
              <a:defRPr>
                <a:solidFill>
                  <a:schemeClr val="tx1"/>
                </a:solidFill>
                <a:latin typeface="Arial" panose="020B0604020202020204" pitchFamily="34" charset="0"/>
              </a:defRPr>
            </a:lvl4pPr>
            <a:lvl5pPr marL="2057400" indent="-228600" defTabSz="801688">
              <a:defRPr>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defRPr>
            </a:lvl9pPr>
          </a:lstStyle>
          <a:p>
            <a:pPr algn="ctr"/>
            <a:endParaRPr lang="es-ES" altLang="es-ES" b="1" noProof="1">
              <a:solidFill>
                <a:srgbClr val="FFFFFF"/>
              </a:solidFill>
            </a:endParaRPr>
          </a:p>
        </p:txBody>
      </p:sp>
      <p:sp>
        <p:nvSpPr>
          <p:cNvPr id="8197" name="Rectangle 4"/>
          <p:cNvSpPr>
            <a:spLocks noChangeArrowheads="1"/>
          </p:cNvSpPr>
          <p:nvPr/>
        </p:nvSpPr>
        <p:spPr bwMode="gray">
          <a:xfrm>
            <a:off x="4672013" y="1916113"/>
            <a:ext cx="4164012" cy="3879850"/>
          </a:xfrm>
          <a:prstGeom prst="rect">
            <a:avLst/>
          </a:prstGeom>
          <a:solidFill>
            <a:schemeClr val="bg1"/>
          </a:solidFill>
          <a:ln w="12700">
            <a:solidFill>
              <a:srgbClr val="C0C0C0"/>
            </a:solidFill>
            <a:miter lim="800000"/>
            <a:headEnd/>
            <a:tailEnd/>
          </a:ln>
        </p:spPr>
        <p:txBody>
          <a:bodyPr lIns="108000" tIns="108000" rIns="72000" bIns="72000"/>
          <a:lstStyle>
            <a:lvl1pPr marL="190500" indent="-190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40000"/>
              </a:spcBef>
              <a:buClr>
                <a:schemeClr val="accent2"/>
              </a:buClr>
              <a:buFont typeface="Wingdings" panose="05000000000000000000" pitchFamily="2" charset="2"/>
              <a:buChar char="§"/>
            </a:pPr>
            <a:r>
              <a:rPr lang="es-ES_tradnl" altLang="es-ES"/>
              <a:t>Entendemos la lengua materna porque </a:t>
            </a:r>
            <a:r>
              <a:rPr lang="es-ES_tradnl" altLang="es-ES" b="1"/>
              <a:t>aplicamos unas reglas</a:t>
            </a:r>
            <a:r>
              <a:rPr lang="es-ES_tradnl" altLang="es-ES"/>
              <a:t> que le dan coherencia al vocabulario que tenemos, </a:t>
            </a:r>
            <a:r>
              <a:rPr lang="es-ES_tradnl" altLang="es-ES" b="1"/>
              <a:t>pero no pensamos</a:t>
            </a:r>
            <a:r>
              <a:rPr lang="es-ES_tradnl" altLang="es-ES"/>
              <a:t> en dichas reglas porque las dominamos también a nivel mecánico reflejo. </a:t>
            </a:r>
          </a:p>
          <a:p>
            <a:pPr eaLnBrk="1" hangingPunct="1">
              <a:spcBef>
                <a:spcPct val="40000"/>
              </a:spcBef>
              <a:buClr>
                <a:schemeClr val="accent2"/>
              </a:buClr>
              <a:buFont typeface="Wingdings" panose="05000000000000000000" pitchFamily="2" charset="2"/>
              <a:buChar char="§"/>
            </a:pPr>
            <a:r>
              <a:rPr lang="es-ES_tradnl" altLang="es-ES"/>
              <a:t>Para dominar una lengua hay que dominar sus estructuras a nivel mecánico reflejo.</a:t>
            </a:r>
            <a:endParaRPr lang="es-ES_tradnl" altLang="es-ES" noProof="1"/>
          </a:p>
        </p:txBody>
      </p:sp>
      <p:pic>
        <p:nvPicPr>
          <p:cNvPr id="8198" name="Picture 5" descr="niñaAudioHab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25" y="1763713"/>
            <a:ext cx="37528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descr="00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7688" y="4343400"/>
            <a:ext cx="19383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642518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457200" y="338329"/>
            <a:ext cx="8003232" cy="570392"/>
          </a:xfrm>
        </p:spPr>
        <p:txBody>
          <a:bodyPr>
            <a:normAutofit fontScale="90000"/>
          </a:bodyPr>
          <a:lstStyle/>
          <a:p>
            <a:pPr eaLnBrk="1" hangingPunct="1"/>
            <a:r>
              <a:rPr lang="es-CO" altLang="es-ES" sz="4800" b="1" dirty="0" smtClean="0">
                <a:solidFill>
                  <a:schemeClr val="bg1"/>
                </a:solidFill>
              </a:rPr>
              <a:t>Aula virtual</a:t>
            </a:r>
            <a:endParaRPr lang="es-CO" altLang="es-ES" sz="4800" b="1" noProof="1" smtClean="0">
              <a:solidFill>
                <a:schemeClr val="bg1"/>
              </a:solidFill>
            </a:endParaRPr>
          </a:p>
        </p:txBody>
      </p:sp>
      <p:sp>
        <p:nvSpPr>
          <p:cNvPr id="9220" name="Rectangle 3"/>
          <p:cNvSpPr>
            <a:spLocks noChangeArrowheads="1"/>
          </p:cNvSpPr>
          <p:nvPr/>
        </p:nvSpPr>
        <p:spPr bwMode="gray">
          <a:xfrm>
            <a:off x="3203575" y="1916113"/>
            <a:ext cx="5405438" cy="1504950"/>
          </a:xfrm>
          <a:prstGeom prst="rect">
            <a:avLst/>
          </a:prstGeom>
          <a:solidFill>
            <a:schemeClr val="bg1"/>
          </a:solidFill>
          <a:ln w="12700">
            <a:solidFill>
              <a:srgbClr val="C0C0C0"/>
            </a:solidFill>
            <a:miter lim="800000"/>
            <a:headEnd/>
            <a:tailEnd/>
          </a:ln>
        </p:spPr>
        <p:txBody>
          <a:bodyPr lIns="108000" tIns="72000" rIns="72000" bIns="72000" anchor="ctr"/>
          <a:lstStyle>
            <a:lvl1pPr marL="190500" indent="-190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5000"/>
              </a:lnSpc>
              <a:spcBef>
                <a:spcPct val="20000"/>
              </a:spcBef>
              <a:buClr>
                <a:schemeClr val="accent2"/>
              </a:buClr>
              <a:buFont typeface="Wingdings" panose="05000000000000000000" pitchFamily="2" charset="2"/>
              <a:buChar char="§"/>
            </a:pPr>
            <a:r>
              <a:rPr lang="es-ES_tradnl" altLang="es-ES" b="1"/>
              <a:t>Entrenamiento</a:t>
            </a:r>
            <a:r>
              <a:rPr lang="es-ES_tradnl" altLang="es-ES"/>
              <a:t> –</a:t>
            </a:r>
            <a:r>
              <a:rPr lang="es-ES_tradnl" altLang="es-ES" b="1"/>
              <a:t>Plataforma web</a:t>
            </a:r>
            <a:r>
              <a:rPr lang="es-ES_tradnl" altLang="es-ES"/>
              <a:t>: En esta zona los alumnos adquieren las habilidades sobre las estructuras del idioma y el vocabulario (Lectura y escritura).  Este proceso se conoce como </a:t>
            </a:r>
            <a:r>
              <a:rPr lang="es-ES_tradnl" altLang="es-ES" b="1"/>
              <a:t>mecanización</a:t>
            </a:r>
            <a:r>
              <a:rPr lang="es-ES_tradnl" altLang="es-ES"/>
              <a:t>.</a:t>
            </a:r>
            <a:endParaRPr lang="es-ES_tradnl" altLang="es-ES" noProof="1"/>
          </a:p>
        </p:txBody>
      </p:sp>
      <p:sp>
        <p:nvSpPr>
          <p:cNvPr id="9221" name="Rectangle 7"/>
          <p:cNvSpPr>
            <a:spLocks noChangeArrowheads="1"/>
          </p:cNvSpPr>
          <p:nvPr/>
        </p:nvSpPr>
        <p:spPr bwMode="gray">
          <a:xfrm>
            <a:off x="314325"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defRPr>
            </a:lvl1pPr>
            <a:lvl2pPr marL="742950" indent="-285750" defTabSz="801688">
              <a:defRPr>
                <a:solidFill>
                  <a:schemeClr val="tx1"/>
                </a:solidFill>
                <a:latin typeface="Arial" panose="020B0604020202020204" pitchFamily="34" charset="0"/>
              </a:defRPr>
            </a:lvl2pPr>
            <a:lvl3pPr marL="1143000" indent="-228600" defTabSz="801688">
              <a:defRPr>
                <a:solidFill>
                  <a:schemeClr val="tx1"/>
                </a:solidFill>
                <a:latin typeface="Arial" panose="020B0604020202020204" pitchFamily="34" charset="0"/>
              </a:defRPr>
            </a:lvl3pPr>
            <a:lvl4pPr marL="1600200" indent="-228600" defTabSz="801688">
              <a:defRPr>
                <a:solidFill>
                  <a:schemeClr val="tx1"/>
                </a:solidFill>
                <a:latin typeface="Arial" panose="020B0604020202020204" pitchFamily="34" charset="0"/>
              </a:defRPr>
            </a:lvl4pPr>
            <a:lvl5pPr marL="2057400" indent="-228600" defTabSz="801688">
              <a:defRPr>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defRPr>
            </a:lvl9pPr>
          </a:lstStyle>
          <a:p>
            <a:endParaRPr lang="es-ES" altLang="es-ES" sz="2000" noProof="1"/>
          </a:p>
        </p:txBody>
      </p:sp>
      <p:sp>
        <p:nvSpPr>
          <p:cNvPr id="9222" name="Text Box 7"/>
          <p:cNvSpPr txBox="1">
            <a:spLocks noChangeArrowheads="1"/>
          </p:cNvSpPr>
          <p:nvPr/>
        </p:nvSpPr>
        <p:spPr bwMode="auto">
          <a:xfrm>
            <a:off x="357188" y="1071563"/>
            <a:ext cx="61404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a:t>Nuestra aula virtual se divide en dos zonas:</a:t>
            </a:r>
          </a:p>
        </p:txBody>
      </p:sp>
      <p:pic>
        <p:nvPicPr>
          <p:cNvPr id="9223" name="Picture 8" descr="sitio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1643063"/>
            <a:ext cx="2738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3"/>
          <p:cNvSpPr>
            <a:spLocks noChangeArrowheads="1"/>
          </p:cNvSpPr>
          <p:nvPr/>
        </p:nvSpPr>
        <p:spPr bwMode="gray">
          <a:xfrm>
            <a:off x="3214688" y="4292600"/>
            <a:ext cx="5405437" cy="1512888"/>
          </a:xfrm>
          <a:prstGeom prst="rect">
            <a:avLst/>
          </a:prstGeom>
          <a:solidFill>
            <a:schemeClr val="bg1"/>
          </a:solidFill>
          <a:ln w="12700">
            <a:solidFill>
              <a:srgbClr val="C0C0C0"/>
            </a:solidFill>
            <a:miter lim="800000"/>
            <a:headEnd/>
            <a:tailEnd/>
          </a:ln>
        </p:spPr>
        <p:txBody>
          <a:bodyPr lIns="108000" tIns="72000" rIns="72000" bIns="72000" anchor="ctr"/>
          <a:lstStyle>
            <a:lvl1pPr marL="190500" indent="-190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5000"/>
              </a:lnSpc>
              <a:spcBef>
                <a:spcPct val="20000"/>
              </a:spcBef>
              <a:buClr>
                <a:schemeClr val="accent2"/>
              </a:buClr>
              <a:buFont typeface="Wingdings" panose="05000000000000000000" pitchFamily="2" charset="2"/>
              <a:buChar char="§"/>
            </a:pPr>
            <a:r>
              <a:rPr lang="es-ES_tradnl" altLang="es-ES" b="1"/>
              <a:t>Encuentro con el docente:</a:t>
            </a:r>
            <a:r>
              <a:rPr lang="es-ES_tradnl" altLang="es-ES"/>
              <a:t> En esta zona los alumnos tienen los encuentro presenciales con el entrenador para adquirir habilidades en la habilidad  de escuchar y hablar.</a:t>
            </a:r>
            <a:endParaRPr lang="es-ES_tradnl" altLang="es-ES" noProof="1"/>
          </a:p>
        </p:txBody>
      </p:sp>
      <p:pic>
        <p:nvPicPr>
          <p:cNvPr id="9225" name="Picture 9" descr="lap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75" y="4248150"/>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7 Imagen" descr="wiziq.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4437063"/>
            <a:ext cx="194468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2399396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ES" smtClean="0"/>
              <a:t>Llame al: 643-2371</a:t>
            </a:r>
          </a:p>
        </p:txBody>
      </p:sp>
      <p:sp>
        <p:nvSpPr>
          <p:cNvPr id="10243" name="Rectangle 2"/>
          <p:cNvSpPr>
            <a:spLocks noGrp="1" noChangeArrowheads="1"/>
          </p:cNvSpPr>
          <p:nvPr>
            <p:ph type="title" idx="4294967295"/>
          </p:nvPr>
        </p:nvSpPr>
        <p:spPr>
          <a:xfrm>
            <a:off x="200025" y="116631"/>
            <a:ext cx="8229600" cy="883493"/>
          </a:xfrm>
        </p:spPr>
        <p:txBody>
          <a:bodyPr>
            <a:normAutofit/>
          </a:bodyPr>
          <a:lstStyle/>
          <a:p>
            <a:pPr eaLnBrk="1" hangingPunct="1"/>
            <a:r>
              <a:rPr lang="es-ES_tradnl" altLang="es-ES" sz="4800" b="1" dirty="0" smtClean="0">
                <a:solidFill>
                  <a:schemeClr val="bg1"/>
                </a:solidFill>
              </a:rPr>
              <a:t>Plataforma web</a:t>
            </a:r>
          </a:p>
        </p:txBody>
      </p:sp>
      <p:pic>
        <p:nvPicPr>
          <p:cNvPr id="10244" name="Picture 7" descr="C:\Users\USUARIO\AppData\Local\Temp\x10sctm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1000125"/>
            <a:ext cx="26257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C:\Users\USUARIO\AppData\Local\Temp\x10sctm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75" y="1143000"/>
            <a:ext cx="421481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descr="C:\Users\USUARIO\AppData\Local\Temp\x10sctm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 y="3214688"/>
            <a:ext cx="466248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Elipse"/>
          <p:cNvSpPr/>
          <p:nvPr/>
        </p:nvSpPr>
        <p:spPr>
          <a:xfrm>
            <a:off x="7929563" y="1214438"/>
            <a:ext cx="500062" cy="5000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s-CO" dirty="0"/>
              <a:t>2</a:t>
            </a:r>
          </a:p>
        </p:txBody>
      </p:sp>
      <p:sp>
        <p:nvSpPr>
          <p:cNvPr id="14" name="13 Elipse"/>
          <p:cNvSpPr/>
          <p:nvPr/>
        </p:nvSpPr>
        <p:spPr>
          <a:xfrm>
            <a:off x="2214563" y="1285875"/>
            <a:ext cx="500062" cy="5000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s-CO" dirty="0"/>
              <a:t>1</a:t>
            </a:r>
          </a:p>
        </p:txBody>
      </p:sp>
      <p:sp>
        <p:nvSpPr>
          <p:cNvPr id="15" name="14 Elipse"/>
          <p:cNvSpPr/>
          <p:nvPr/>
        </p:nvSpPr>
        <p:spPr>
          <a:xfrm>
            <a:off x="3786188" y="3571875"/>
            <a:ext cx="500062" cy="5000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s-CO" dirty="0"/>
              <a:t>3</a:t>
            </a:r>
          </a:p>
        </p:txBody>
      </p:sp>
      <p:sp>
        <p:nvSpPr>
          <p:cNvPr id="19" name="18 Flecha derecha"/>
          <p:cNvSpPr/>
          <p:nvPr/>
        </p:nvSpPr>
        <p:spPr>
          <a:xfrm rot="20560198">
            <a:off x="2139950" y="2416175"/>
            <a:ext cx="1897063" cy="268288"/>
          </a:xfrm>
          <a:prstGeom prst="rightArrow">
            <a:avLst/>
          </a:prstGeom>
          <a:solidFill>
            <a:srgbClr val="FFFF0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a:p>
        </p:txBody>
      </p:sp>
      <p:sp>
        <p:nvSpPr>
          <p:cNvPr id="20" name="19 Flecha derecha"/>
          <p:cNvSpPr/>
          <p:nvPr/>
        </p:nvSpPr>
        <p:spPr>
          <a:xfrm rot="18804584">
            <a:off x="462625" y="4954144"/>
            <a:ext cx="1857388" cy="500066"/>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s-CO" dirty="0"/>
              <a:t>Mecanizar</a:t>
            </a:r>
          </a:p>
        </p:txBody>
      </p:sp>
      <p:sp>
        <p:nvSpPr>
          <p:cNvPr id="10254" name="20 CuadroTexto"/>
          <p:cNvSpPr txBox="1">
            <a:spLocks noChangeArrowheads="1"/>
          </p:cNvSpPr>
          <p:nvPr/>
        </p:nvSpPr>
        <p:spPr bwMode="auto">
          <a:xfrm>
            <a:off x="1357313" y="40719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ES"/>
              <a:t>Yes, this is the chair</a:t>
            </a:r>
          </a:p>
        </p:txBody>
      </p:sp>
      <p:sp>
        <p:nvSpPr>
          <p:cNvPr id="10255" name="Text Box 14"/>
          <p:cNvSpPr txBox="1">
            <a:spLocks noChangeArrowheads="1"/>
          </p:cNvSpPr>
          <p:nvPr/>
        </p:nvSpPr>
        <p:spPr bwMode="auto">
          <a:xfrm>
            <a:off x="5724525" y="4365625"/>
            <a:ext cx="25923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a:solidFill>
                  <a:srgbClr val="0000FF"/>
                </a:solidFill>
                <a:latin typeface="Hand Me Down S (BRK)" pitchFamily="2" charset="0"/>
              </a:rPr>
              <a:t>El alumno escucha y lee la pregunta, el sistema califica la respuesta</a:t>
            </a:r>
          </a:p>
        </p:txBody>
      </p:sp>
    </p:spTree>
    <p:extLst>
      <p:ext uri="{BB962C8B-B14F-4D97-AF65-F5344CB8AC3E}">
        <p14:creationId xmlns:p14="http://schemas.microsoft.com/office/powerpoint/2010/main" val="24586555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876"/>
            <a:ext cx="9144000" cy="6857999"/>
          </a:xfrm>
          <a:prstGeom prst="rect">
            <a:avLst/>
          </a:prstGeom>
        </p:spPr>
      </p:pic>
      <p:sp>
        <p:nvSpPr>
          <p:cNvPr id="17411" name="Rectangle 2"/>
          <p:cNvSpPr>
            <a:spLocks noChangeArrowheads="1"/>
          </p:cNvSpPr>
          <p:nvPr/>
        </p:nvSpPr>
        <p:spPr bwMode="auto">
          <a:xfrm>
            <a:off x="5580112" y="4869160"/>
            <a:ext cx="3168352" cy="2413098"/>
          </a:xfrm>
          <a:prstGeom prst="rect">
            <a:avLst/>
          </a:prstGeom>
          <a:noFill/>
          <a:ln w="9525">
            <a:noFill/>
            <a:round/>
            <a:headEnd/>
            <a:tailEnd/>
          </a:ln>
        </p:spPr>
        <p:txBody>
          <a:bodyPr wrap="square" lIns="90000" tIns="46800" rIns="90000" bIns="46800">
            <a:spAutoFit/>
          </a:bodyPr>
          <a:lstStyle/>
          <a:p>
            <a:pPr algn="ct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CO" sz="2400" b="1" dirty="0" smtClean="0">
                <a:solidFill>
                  <a:srgbClr val="FF0000"/>
                </a:solidFill>
                <a:latin typeface="Arial Narrow" pitchFamily="34" charset="0"/>
              </a:rPr>
              <a:t>Y </a:t>
            </a:r>
            <a:r>
              <a:rPr lang="es-CO" sz="2400" b="1" dirty="0">
                <a:solidFill>
                  <a:srgbClr val="FF0000"/>
                </a:solidFill>
                <a:latin typeface="Arial Narrow" pitchFamily="34" charset="0"/>
              </a:rPr>
              <a:t>EL INGLES ES EL IDIOMA REFERIDO COMO MEDIADOR ENTRE LOS PAISES DEL MUNDO.</a:t>
            </a:r>
          </a:p>
          <a:p>
            <a:pPr algn="ct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CO" sz="2400" b="1" dirty="0">
              <a:solidFill>
                <a:srgbClr val="0000FF"/>
              </a:solidFill>
              <a:latin typeface="Arial Narrow" pitchFamily="34" charset="0"/>
            </a:endParaRPr>
          </a:p>
        </p:txBody>
      </p:sp>
      <p:sp>
        <p:nvSpPr>
          <p:cNvPr id="4" name="TextBox 3"/>
          <p:cNvSpPr txBox="1"/>
          <p:nvPr/>
        </p:nvSpPr>
        <p:spPr>
          <a:xfrm>
            <a:off x="251520" y="5013176"/>
            <a:ext cx="3744416" cy="1908215"/>
          </a:xfrm>
          <a:prstGeom prst="rect">
            <a:avLst/>
          </a:prstGeom>
          <a:noFill/>
        </p:spPr>
        <p:txBody>
          <a:bodyPr wrap="square" rtlCol="0">
            <a:spAutoFit/>
          </a:bodyPr>
          <a:lstStyle/>
          <a:p>
            <a:r>
              <a:rPr lang="es-CO" sz="2000" b="1" dirty="0">
                <a:solidFill>
                  <a:srgbClr val="FF0000"/>
                </a:solidFill>
                <a:latin typeface="Arial Narrow" pitchFamily="34" charset="0"/>
              </a:rPr>
              <a:t>COMO UN VINCULO VERDADERO DENTRO DE ESTA INTERACCION ENTRE  CULTURAS Y RAZAS, LOS IDIOMAS SON UN PILAR DETERMINANTE.</a:t>
            </a:r>
          </a:p>
          <a:p>
            <a:endParaRPr lang="es-CO" dirty="0">
              <a:solidFill>
                <a:srgbClr val="FF0000"/>
              </a:solidFill>
            </a:endParaRPr>
          </a:p>
        </p:txBody>
      </p:sp>
    </p:spTree>
    <p:extLst>
      <p:ext uri="{BB962C8B-B14F-4D97-AF65-F5344CB8AC3E}">
        <p14:creationId xmlns:p14="http://schemas.microsoft.com/office/powerpoint/2010/main" val="4190667075"/>
      </p:ext>
    </p:extLst>
  </p:cSld>
  <p:clrMapOvr>
    <a:masterClrMapping/>
  </p:clrMapOvr>
  <mc:AlternateContent xmlns:mc="http://schemas.openxmlformats.org/markup-compatibility/2006" xmlns:p14="http://schemas.microsoft.com/office/powerpoint/2010/main">
    <mc:Choice Requires="p14">
      <p:transition spd="slow" p14:dur="4000" advTm="13312">
        <p14:vortex dir="r"/>
      </p:transition>
    </mc:Choice>
    <mc:Fallback xmlns="">
      <p:transition spd="slow" advTm="13312">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reeform 2"/>
          <p:cNvSpPr>
            <a:spLocks/>
          </p:cNvSpPr>
          <p:nvPr/>
        </p:nvSpPr>
        <p:spPr bwMode="gray">
          <a:xfrm>
            <a:off x="2652713" y="3757613"/>
            <a:ext cx="1887537" cy="1890712"/>
          </a:xfrm>
          <a:custGeom>
            <a:avLst/>
            <a:gdLst>
              <a:gd name="T0" fmla="*/ 2147483647 w 285"/>
              <a:gd name="T1" fmla="*/ 2147483647 h 286"/>
              <a:gd name="T2" fmla="*/ 2147483647 w 285"/>
              <a:gd name="T3" fmla="*/ 0 h 286"/>
              <a:gd name="T4" fmla="*/ 0 w 285"/>
              <a:gd name="T5" fmla="*/ 0 h 286"/>
              <a:gd name="T6" fmla="*/ 2147483647 w 285"/>
              <a:gd name="T7" fmla="*/ 2147483647 h 286"/>
              <a:gd name="T8" fmla="*/ 2147483647 w 285"/>
              <a:gd name="T9" fmla="*/ 2147483647 h 286"/>
              <a:gd name="T10" fmla="*/ 2147483647 w 285"/>
              <a:gd name="T11" fmla="*/ 2147483647 h 2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 h="286">
                <a:moveTo>
                  <a:pt x="193" y="165"/>
                </a:moveTo>
                <a:cubicBezTo>
                  <a:pt x="132" y="130"/>
                  <a:pt x="97" y="66"/>
                  <a:pt x="94" y="0"/>
                </a:cubicBezTo>
                <a:cubicBezTo>
                  <a:pt x="0" y="0"/>
                  <a:pt x="0" y="0"/>
                  <a:pt x="0" y="0"/>
                </a:cubicBezTo>
                <a:cubicBezTo>
                  <a:pt x="3" y="156"/>
                  <a:pt x="129" y="282"/>
                  <a:pt x="285" y="286"/>
                </a:cubicBezTo>
                <a:cubicBezTo>
                  <a:pt x="285" y="192"/>
                  <a:pt x="285" y="192"/>
                  <a:pt x="285" y="192"/>
                </a:cubicBezTo>
                <a:cubicBezTo>
                  <a:pt x="254" y="190"/>
                  <a:pt x="222" y="182"/>
                  <a:pt x="193" y="165"/>
                </a:cubicBezTo>
                <a:close/>
              </a:path>
            </a:pathLst>
          </a:custGeom>
          <a:solidFill>
            <a:srgbClr val="0479D0"/>
          </a:solidFill>
          <a:ln w="28575" cmpd="sng">
            <a:solidFill>
              <a:srgbClr val="FFFFFF"/>
            </a:solidFill>
            <a:miter lim="800000"/>
            <a:headEnd/>
            <a:tailEnd/>
          </a:ln>
          <a:effectLst>
            <a:outerShdw dist="53882" dir="2700000" algn="ctr" rotWithShape="0">
              <a:srgbClr val="292929">
                <a:alpha val="50000"/>
              </a:srgbClr>
            </a:outerShdw>
          </a:effectLst>
        </p:spPr>
        <p:txBody>
          <a:bodyPr wrap="none" anchor="ctr"/>
          <a:lstStyle/>
          <a:p>
            <a:endParaRPr lang="es-ES"/>
          </a:p>
        </p:txBody>
      </p:sp>
      <p:sp>
        <p:nvSpPr>
          <p:cNvPr id="13316" name="Freeform 3"/>
          <p:cNvSpPr>
            <a:spLocks/>
          </p:cNvSpPr>
          <p:nvPr/>
        </p:nvSpPr>
        <p:spPr bwMode="gray">
          <a:xfrm>
            <a:off x="4638675" y="3757613"/>
            <a:ext cx="1885950" cy="1890712"/>
          </a:xfrm>
          <a:custGeom>
            <a:avLst/>
            <a:gdLst>
              <a:gd name="T0" fmla="*/ 2147483647 w 285"/>
              <a:gd name="T1" fmla="*/ 2147483647 h 286"/>
              <a:gd name="T2" fmla="*/ 0 w 285"/>
              <a:gd name="T3" fmla="*/ 2147483647 h 286"/>
              <a:gd name="T4" fmla="*/ 0 w 285"/>
              <a:gd name="T5" fmla="*/ 2147483647 h 286"/>
              <a:gd name="T6" fmla="*/ 2147483647 w 285"/>
              <a:gd name="T7" fmla="*/ 0 h 286"/>
              <a:gd name="T8" fmla="*/ 2147483647 w 285"/>
              <a:gd name="T9" fmla="*/ 0 h 286"/>
              <a:gd name="T10" fmla="*/ 2147483647 w 285"/>
              <a:gd name="T11" fmla="*/ 2147483647 h 2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 h="286">
                <a:moveTo>
                  <a:pt x="164" y="92"/>
                </a:moveTo>
                <a:cubicBezTo>
                  <a:pt x="129" y="154"/>
                  <a:pt x="66" y="189"/>
                  <a:pt x="0" y="191"/>
                </a:cubicBezTo>
                <a:cubicBezTo>
                  <a:pt x="0" y="286"/>
                  <a:pt x="0" y="286"/>
                  <a:pt x="0" y="286"/>
                </a:cubicBezTo>
                <a:cubicBezTo>
                  <a:pt x="156" y="282"/>
                  <a:pt x="282" y="156"/>
                  <a:pt x="285" y="0"/>
                </a:cubicBezTo>
                <a:cubicBezTo>
                  <a:pt x="191" y="0"/>
                  <a:pt x="191" y="0"/>
                  <a:pt x="191" y="0"/>
                </a:cubicBezTo>
                <a:cubicBezTo>
                  <a:pt x="190" y="32"/>
                  <a:pt x="181" y="63"/>
                  <a:pt x="164" y="92"/>
                </a:cubicBezTo>
                <a:close/>
              </a:path>
            </a:pathLst>
          </a:custGeom>
          <a:solidFill>
            <a:srgbClr val="3399FF"/>
          </a:solidFill>
          <a:ln w="28575" cmpd="sng">
            <a:solidFill>
              <a:srgbClr val="FFFFFF"/>
            </a:solidFill>
            <a:miter lim="800000"/>
            <a:headEnd/>
            <a:tailEnd/>
          </a:ln>
          <a:effectLst>
            <a:outerShdw dist="53882" dir="2700000" algn="ctr" rotWithShape="0">
              <a:srgbClr val="292929">
                <a:alpha val="50000"/>
              </a:srgbClr>
            </a:outerShdw>
          </a:effectLst>
        </p:spPr>
        <p:txBody>
          <a:bodyPr wrap="none" anchor="ctr"/>
          <a:lstStyle/>
          <a:p>
            <a:endParaRPr lang="es-ES"/>
          </a:p>
        </p:txBody>
      </p:sp>
      <p:sp>
        <p:nvSpPr>
          <p:cNvPr id="13317" name="Rectangle 5"/>
          <p:cNvSpPr>
            <a:spLocks noGrp="1" noChangeArrowheads="1"/>
          </p:cNvSpPr>
          <p:nvPr>
            <p:ph type="title"/>
          </p:nvPr>
        </p:nvSpPr>
        <p:spPr>
          <a:xfrm>
            <a:off x="457200" y="338328"/>
            <a:ext cx="8075240" cy="786416"/>
          </a:xfrm>
        </p:spPr>
        <p:txBody>
          <a:bodyPr/>
          <a:lstStyle/>
          <a:p>
            <a:pPr eaLnBrk="1" hangingPunct="1"/>
            <a:r>
              <a:rPr lang="es-CO" altLang="es-ES" b="1" dirty="0" smtClean="0">
                <a:solidFill>
                  <a:srgbClr val="FFFFFF"/>
                </a:solidFill>
              </a:rPr>
              <a:t>Elementos de la solución</a:t>
            </a:r>
            <a:endParaRPr lang="es-CO" altLang="es-ES" b="1" noProof="1" smtClean="0">
              <a:solidFill>
                <a:srgbClr val="FFFFFF"/>
              </a:solidFill>
            </a:endParaRPr>
          </a:p>
        </p:txBody>
      </p:sp>
      <p:sp>
        <p:nvSpPr>
          <p:cNvPr id="13318" name="Rectangle 6"/>
          <p:cNvSpPr>
            <a:spLocks noChangeArrowheads="1"/>
          </p:cNvSpPr>
          <p:nvPr/>
        </p:nvSpPr>
        <p:spPr bwMode="gray">
          <a:xfrm>
            <a:off x="6602413" y="1711325"/>
            <a:ext cx="223361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20000"/>
              </a:spcBef>
            </a:pPr>
            <a:r>
              <a:rPr lang="es-ES_tradnl" altLang="es-ES" sz="1600" b="1"/>
              <a:t>El calendario nos permite tomar el control de las actividades, clases y evaluaciones.</a:t>
            </a:r>
            <a:r>
              <a:rPr lang="es-ES_tradnl" altLang="es-ES"/>
              <a:t> </a:t>
            </a:r>
            <a:endParaRPr lang="es-ES_tradnl" altLang="es-ES" noProof="1"/>
          </a:p>
        </p:txBody>
      </p:sp>
      <p:sp>
        <p:nvSpPr>
          <p:cNvPr id="13319" name="Rectangle 7"/>
          <p:cNvSpPr>
            <a:spLocks noChangeArrowheads="1"/>
          </p:cNvSpPr>
          <p:nvPr/>
        </p:nvSpPr>
        <p:spPr bwMode="gray">
          <a:xfrm>
            <a:off x="6659563" y="4076700"/>
            <a:ext cx="21605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40000"/>
              </a:spcBef>
              <a:buClr>
                <a:schemeClr val="accent2"/>
              </a:buClr>
              <a:buFont typeface="Wingdings" panose="05000000000000000000" pitchFamily="2" charset="2"/>
              <a:buNone/>
            </a:pPr>
            <a:r>
              <a:rPr lang="es-ES_tradnl" altLang="es-ES" sz="1400" b="1"/>
              <a:t>El alumno tendrá acceso al programa 7 días a la semana 24 horas al día, dentro de la plataforma podrá realizar actividades de mecanización y entrar a video conferencia con el profesor.</a:t>
            </a:r>
            <a:endParaRPr lang="es-ES_tradnl" altLang="es-ES" sz="1400" b="1" i="1" noProof="1">
              <a:ea typeface="Arial Unicode MS" panose="020B0604020202020204" pitchFamily="34" charset="-128"/>
              <a:cs typeface="Arial" panose="020B0604020202020204" pitchFamily="34" charset="0"/>
            </a:endParaRPr>
          </a:p>
        </p:txBody>
      </p:sp>
      <p:sp>
        <p:nvSpPr>
          <p:cNvPr id="13320" name="Rectangle 8"/>
          <p:cNvSpPr>
            <a:spLocks noChangeArrowheads="1"/>
          </p:cNvSpPr>
          <p:nvPr/>
        </p:nvSpPr>
        <p:spPr bwMode="gray">
          <a:xfrm>
            <a:off x="328613" y="1711325"/>
            <a:ext cx="25590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s-ES_tradnl" altLang="es-ES" sz="1600" b="1"/>
              <a:t>El MCE de referencia para las lenguas:  mide el nivel de comprensión y expresión orales y escritas en una lengua.</a:t>
            </a:r>
            <a:endParaRPr lang="es-ES_tradnl" altLang="es-ES" sz="1600" b="1" noProof="1"/>
          </a:p>
        </p:txBody>
      </p:sp>
      <p:sp>
        <p:nvSpPr>
          <p:cNvPr id="13321" name="Rectangle 9"/>
          <p:cNvSpPr>
            <a:spLocks noChangeArrowheads="1"/>
          </p:cNvSpPr>
          <p:nvPr/>
        </p:nvSpPr>
        <p:spPr bwMode="gray">
          <a:xfrm>
            <a:off x="328613" y="4341813"/>
            <a:ext cx="255905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s-ES_tradnl" altLang="es-ES" sz="1600" b="1">
                <a:cs typeface="Arial" panose="020B0604020202020204" pitchFamily="34" charset="0"/>
              </a:rPr>
              <a:t>Talleres para preparar y practicar antes de presentar las evidencias de aprendizajes </a:t>
            </a:r>
            <a:endParaRPr lang="es-ES_tradnl" altLang="es-ES" sz="1600" b="1" noProof="1">
              <a:cs typeface="Arial" panose="020B0604020202020204" pitchFamily="34" charset="0"/>
            </a:endParaRPr>
          </a:p>
        </p:txBody>
      </p:sp>
      <p:sp>
        <p:nvSpPr>
          <p:cNvPr id="13322" name="Freeform 10"/>
          <p:cNvSpPr>
            <a:spLocks/>
          </p:cNvSpPr>
          <p:nvPr/>
        </p:nvSpPr>
        <p:spPr bwMode="gray">
          <a:xfrm>
            <a:off x="2652713" y="1747838"/>
            <a:ext cx="1887537" cy="1885950"/>
          </a:xfrm>
          <a:custGeom>
            <a:avLst/>
            <a:gdLst>
              <a:gd name="T0" fmla="*/ 2147483647 w 285"/>
              <a:gd name="T1" fmla="*/ 2147483647 h 285"/>
              <a:gd name="T2" fmla="*/ 2147483647 w 285"/>
              <a:gd name="T3" fmla="*/ 2147483647 h 285"/>
              <a:gd name="T4" fmla="*/ 2147483647 w 285"/>
              <a:gd name="T5" fmla="*/ 0 h 285"/>
              <a:gd name="T6" fmla="*/ 0 w 285"/>
              <a:gd name="T7" fmla="*/ 2147483647 h 285"/>
              <a:gd name="T8" fmla="*/ 2147483647 w 285"/>
              <a:gd name="T9" fmla="*/ 2147483647 h 285"/>
              <a:gd name="T10" fmla="*/ 2147483647 w 285"/>
              <a:gd name="T11" fmla="*/ 2147483647 h 2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 h="285">
                <a:moveTo>
                  <a:pt x="121" y="193"/>
                </a:moveTo>
                <a:cubicBezTo>
                  <a:pt x="156" y="132"/>
                  <a:pt x="219" y="96"/>
                  <a:pt x="285" y="94"/>
                </a:cubicBezTo>
                <a:cubicBezTo>
                  <a:pt x="285" y="0"/>
                  <a:pt x="285" y="0"/>
                  <a:pt x="285" y="0"/>
                </a:cubicBezTo>
                <a:cubicBezTo>
                  <a:pt x="129" y="3"/>
                  <a:pt x="4" y="129"/>
                  <a:pt x="0" y="285"/>
                </a:cubicBezTo>
                <a:cubicBezTo>
                  <a:pt x="94" y="285"/>
                  <a:pt x="94" y="285"/>
                  <a:pt x="94" y="285"/>
                </a:cubicBezTo>
                <a:cubicBezTo>
                  <a:pt x="95" y="253"/>
                  <a:pt x="104" y="222"/>
                  <a:pt x="121" y="193"/>
                </a:cubicBezTo>
                <a:close/>
              </a:path>
            </a:pathLst>
          </a:custGeom>
          <a:solidFill>
            <a:srgbClr val="69A2FF"/>
          </a:solidFill>
          <a:ln w="28575" cmpd="sng">
            <a:solidFill>
              <a:srgbClr val="FFFFFF"/>
            </a:solidFill>
            <a:miter lim="800000"/>
            <a:headEnd/>
            <a:tailEnd/>
          </a:ln>
          <a:effectLst>
            <a:outerShdw dist="53882" dir="2700000" algn="ctr" rotWithShape="0">
              <a:srgbClr val="292929">
                <a:alpha val="50000"/>
              </a:srgbClr>
            </a:outerShdw>
          </a:effectLst>
        </p:spPr>
        <p:txBody>
          <a:bodyPr wrap="none" anchor="ctr"/>
          <a:lstStyle/>
          <a:p>
            <a:endParaRPr lang="es-ES"/>
          </a:p>
        </p:txBody>
      </p:sp>
      <p:sp>
        <p:nvSpPr>
          <p:cNvPr id="13323" name="Freeform 11"/>
          <p:cNvSpPr>
            <a:spLocks/>
          </p:cNvSpPr>
          <p:nvPr/>
        </p:nvSpPr>
        <p:spPr bwMode="gray">
          <a:xfrm>
            <a:off x="4638675" y="1747838"/>
            <a:ext cx="1885950" cy="1885950"/>
          </a:xfrm>
          <a:custGeom>
            <a:avLst/>
            <a:gdLst>
              <a:gd name="T0" fmla="*/ 2147483647 w 285"/>
              <a:gd name="T1" fmla="*/ 2147483647 h 285"/>
              <a:gd name="T2" fmla="*/ 2147483647 w 285"/>
              <a:gd name="T3" fmla="*/ 2147483647 h 285"/>
              <a:gd name="T4" fmla="*/ 2147483647 w 285"/>
              <a:gd name="T5" fmla="*/ 2147483647 h 285"/>
              <a:gd name="T6" fmla="*/ 0 w 285"/>
              <a:gd name="T7" fmla="*/ 0 h 285"/>
              <a:gd name="T8" fmla="*/ 0 w 285"/>
              <a:gd name="T9" fmla="*/ 2147483647 h 285"/>
              <a:gd name="T10" fmla="*/ 2147483647 w 285"/>
              <a:gd name="T11" fmla="*/ 2147483647 h 2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 h="285">
                <a:moveTo>
                  <a:pt x="92" y="120"/>
                </a:moveTo>
                <a:cubicBezTo>
                  <a:pt x="153" y="156"/>
                  <a:pt x="188" y="219"/>
                  <a:pt x="191" y="285"/>
                </a:cubicBezTo>
                <a:cubicBezTo>
                  <a:pt x="285" y="285"/>
                  <a:pt x="285" y="285"/>
                  <a:pt x="285" y="285"/>
                </a:cubicBezTo>
                <a:cubicBezTo>
                  <a:pt x="281" y="129"/>
                  <a:pt x="156" y="3"/>
                  <a:pt x="0" y="0"/>
                </a:cubicBezTo>
                <a:cubicBezTo>
                  <a:pt x="0" y="94"/>
                  <a:pt x="0" y="94"/>
                  <a:pt x="0" y="94"/>
                </a:cubicBezTo>
                <a:cubicBezTo>
                  <a:pt x="31" y="95"/>
                  <a:pt x="63" y="104"/>
                  <a:pt x="92" y="120"/>
                </a:cubicBezTo>
                <a:close/>
              </a:path>
            </a:pathLst>
          </a:custGeom>
          <a:solidFill>
            <a:srgbClr val="004074"/>
          </a:solidFill>
          <a:ln w="28575" cmpd="sng">
            <a:solidFill>
              <a:srgbClr val="FFFFFF"/>
            </a:solidFill>
            <a:miter lim="800000"/>
            <a:headEnd/>
            <a:tailEnd/>
          </a:ln>
          <a:effectLst>
            <a:outerShdw dist="53882" dir="2700000" algn="ctr" rotWithShape="0">
              <a:srgbClr val="292929">
                <a:alpha val="50000"/>
              </a:srgbClr>
            </a:outerShdw>
          </a:effectLst>
        </p:spPr>
        <p:txBody>
          <a:bodyPr wrap="none" anchor="ctr"/>
          <a:lstStyle/>
          <a:p>
            <a:endParaRPr lang="es-ES"/>
          </a:p>
        </p:txBody>
      </p:sp>
      <p:sp>
        <p:nvSpPr>
          <p:cNvPr id="13324" name="Freeform 12"/>
          <p:cNvSpPr>
            <a:spLocks/>
          </p:cNvSpPr>
          <p:nvPr/>
        </p:nvSpPr>
        <p:spPr bwMode="gray">
          <a:xfrm>
            <a:off x="3362325" y="3743325"/>
            <a:ext cx="1177925" cy="1181100"/>
          </a:xfrm>
          <a:custGeom>
            <a:avLst/>
            <a:gdLst>
              <a:gd name="T0" fmla="*/ 0 w 178"/>
              <a:gd name="T1" fmla="*/ 0 h 179"/>
              <a:gd name="T2" fmla="*/ 2147483647 w 178"/>
              <a:gd name="T3" fmla="*/ 2147483647 h 179"/>
              <a:gd name="T4" fmla="*/ 2147483647 w 178"/>
              <a:gd name="T5" fmla="*/ 2147483647 h 179"/>
              <a:gd name="T6" fmla="*/ 2147483647 w 178"/>
              <a:gd name="T7" fmla="*/ 0 h 179"/>
              <a:gd name="T8" fmla="*/ 0 w 178"/>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179">
                <a:moveTo>
                  <a:pt x="0" y="0"/>
                </a:moveTo>
                <a:cubicBezTo>
                  <a:pt x="2" y="62"/>
                  <a:pt x="35" y="121"/>
                  <a:pt x="93" y="154"/>
                </a:cubicBezTo>
                <a:cubicBezTo>
                  <a:pt x="120" y="170"/>
                  <a:pt x="149" y="178"/>
                  <a:pt x="178" y="179"/>
                </a:cubicBezTo>
                <a:cubicBezTo>
                  <a:pt x="178" y="0"/>
                  <a:pt x="178" y="0"/>
                  <a:pt x="178" y="0"/>
                </a:cubicBezTo>
                <a:lnTo>
                  <a:pt x="0" y="0"/>
                </a:lnTo>
                <a:close/>
              </a:path>
            </a:pathLst>
          </a:custGeom>
          <a:gradFill rotWithShape="1">
            <a:gsLst>
              <a:gs pos="0">
                <a:srgbClr val="EEEEEE"/>
              </a:gs>
              <a:gs pos="100000">
                <a:srgbClr val="C0C0C0"/>
              </a:gs>
            </a:gsLst>
            <a:lin ang="5400000" scaled="1"/>
          </a:gradFill>
          <a:ln w="19050" cmpd="sng">
            <a:solidFill>
              <a:srgbClr val="FFFFFF"/>
            </a:solidFill>
            <a:miter lim="800000"/>
            <a:headEnd/>
            <a:tailEnd/>
          </a:ln>
          <a:effectLst>
            <a:outerShdw dist="45791" dir="2021404" algn="ctr" rotWithShape="0">
              <a:srgbClr val="292929">
                <a:alpha val="50000"/>
              </a:srgbClr>
            </a:outerShdw>
          </a:effectLst>
        </p:spPr>
        <p:txBody>
          <a:bodyPr/>
          <a:lstStyle/>
          <a:p>
            <a:endParaRPr lang="es-ES"/>
          </a:p>
        </p:txBody>
      </p:sp>
      <p:sp>
        <p:nvSpPr>
          <p:cNvPr id="13325" name="Freeform 13"/>
          <p:cNvSpPr>
            <a:spLocks/>
          </p:cNvSpPr>
          <p:nvPr/>
        </p:nvSpPr>
        <p:spPr bwMode="gray">
          <a:xfrm>
            <a:off x="4638675" y="2463800"/>
            <a:ext cx="1176338" cy="1184275"/>
          </a:xfrm>
          <a:custGeom>
            <a:avLst/>
            <a:gdLst>
              <a:gd name="T0" fmla="*/ 2147483647 w 178"/>
              <a:gd name="T1" fmla="*/ 2147483647 h 179"/>
              <a:gd name="T2" fmla="*/ 2147483647 w 178"/>
              <a:gd name="T3" fmla="*/ 2147483647 h 179"/>
              <a:gd name="T4" fmla="*/ 0 w 178"/>
              <a:gd name="T5" fmla="*/ 0 h 179"/>
              <a:gd name="T6" fmla="*/ 0 w 178"/>
              <a:gd name="T7" fmla="*/ 2147483647 h 179"/>
              <a:gd name="T8" fmla="*/ 2147483647 w 178"/>
              <a:gd name="T9" fmla="*/ 2147483647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179">
                <a:moveTo>
                  <a:pt x="178" y="179"/>
                </a:moveTo>
                <a:cubicBezTo>
                  <a:pt x="176" y="117"/>
                  <a:pt x="143" y="58"/>
                  <a:pt x="86" y="25"/>
                </a:cubicBezTo>
                <a:cubicBezTo>
                  <a:pt x="58" y="9"/>
                  <a:pt x="29" y="1"/>
                  <a:pt x="0" y="0"/>
                </a:cubicBezTo>
                <a:cubicBezTo>
                  <a:pt x="0" y="179"/>
                  <a:pt x="0" y="179"/>
                  <a:pt x="0" y="179"/>
                </a:cubicBezTo>
                <a:lnTo>
                  <a:pt x="178" y="179"/>
                </a:lnTo>
                <a:close/>
              </a:path>
            </a:pathLst>
          </a:custGeom>
          <a:solidFill>
            <a:srgbClr val="9DC2EB"/>
          </a:solidFill>
          <a:ln w="19050" cmpd="sng">
            <a:solidFill>
              <a:srgbClr val="FFFFFF"/>
            </a:solidFill>
            <a:miter lim="800000"/>
            <a:headEnd/>
            <a:tailEnd/>
          </a:ln>
          <a:effectLst>
            <a:outerShdw dist="45791" dir="2021404" algn="ctr" rotWithShape="0">
              <a:srgbClr val="292929">
                <a:alpha val="50000"/>
              </a:srgbClr>
            </a:outerShdw>
          </a:effectLst>
        </p:spPr>
        <p:txBody>
          <a:bodyPr/>
          <a:lstStyle/>
          <a:p>
            <a:endParaRPr lang="es-ES"/>
          </a:p>
        </p:txBody>
      </p:sp>
      <p:sp>
        <p:nvSpPr>
          <p:cNvPr id="13326" name="Freeform 14"/>
          <p:cNvSpPr>
            <a:spLocks/>
          </p:cNvSpPr>
          <p:nvPr/>
        </p:nvSpPr>
        <p:spPr bwMode="gray">
          <a:xfrm>
            <a:off x="3362325" y="2463800"/>
            <a:ext cx="1177925" cy="1184275"/>
          </a:xfrm>
          <a:custGeom>
            <a:avLst/>
            <a:gdLst>
              <a:gd name="T0" fmla="*/ 2147483647 w 178"/>
              <a:gd name="T1" fmla="*/ 0 h 179"/>
              <a:gd name="T2" fmla="*/ 2147483647 w 178"/>
              <a:gd name="T3" fmla="*/ 2147483647 h 179"/>
              <a:gd name="T4" fmla="*/ 0 w 178"/>
              <a:gd name="T5" fmla="*/ 2147483647 h 179"/>
              <a:gd name="T6" fmla="*/ 2147483647 w 178"/>
              <a:gd name="T7" fmla="*/ 2147483647 h 179"/>
              <a:gd name="T8" fmla="*/ 2147483647 w 178"/>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179">
                <a:moveTo>
                  <a:pt x="178" y="0"/>
                </a:moveTo>
                <a:cubicBezTo>
                  <a:pt x="117" y="3"/>
                  <a:pt x="58" y="36"/>
                  <a:pt x="24" y="93"/>
                </a:cubicBezTo>
                <a:cubicBezTo>
                  <a:pt x="9" y="120"/>
                  <a:pt x="1" y="150"/>
                  <a:pt x="0" y="179"/>
                </a:cubicBezTo>
                <a:cubicBezTo>
                  <a:pt x="178" y="179"/>
                  <a:pt x="178" y="179"/>
                  <a:pt x="178" y="179"/>
                </a:cubicBezTo>
                <a:lnTo>
                  <a:pt x="178" y="0"/>
                </a:lnTo>
                <a:close/>
              </a:path>
            </a:pathLst>
          </a:custGeom>
          <a:gradFill rotWithShape="1">
            <a:gsLst>
              <a:gs pos="0">
                <a:srgbClr val="C0C0C0"/>
              </a:gs>
              <a:gs pos="100000">
                <a:srgbClr val="EEEEEE"/>
              </a:gs>
            </a:gsLst>
            <a:lin ang="5400000" scaled="1"/>
          </a:gradFill>
          <a:ln w="19050" cmpd="sng">
            <a:solidFill>
              <a:srgbClr val="FFFFFF"/>
            </a:solidFill>
            <a:miter lim="800000"/>
            <a:headEnd/>
            <a:tailEnd/>
          </a:ln>
          <a:effectLst>
            <a:outerShdw dist="45791" dir="2021404" algn="ctr" rotWithShape="0">
              <a:srgbClr val="292929">
                <a:alpha val="50000"/>
              </a:srgbClr>
            </a:outerShdw>
          </a:effectLst>
        </p:spPr>
        <p:txBody>
          <a:bodyPr/>
          <a:lstStyle/>
          <a:p>
            <a:endParaRPr lang="es-ES"/>
          </a:p>
        </p:txBody>
      </p:sp>
      <p:sp>
        <p:nvSpPr>
          <p:cNvPr id="13327" name="Freeform 15"/>
          <p:cNvSpPr>
            <a:spLocks/>
          </p:cNvSpPr>
          <p:nvPr/>
        </p:nvSpPr>
        <p:spPr bwMode="gray">
          <a:xfrm>
            <a:off x="4638675" y="3743325"/>
            <a:ext cx="1176338" cy="1181100"/>
          </a:xfrm>
          <a:custGeom>
            <a:avLst/>
            <a:gdLst>
              <a:gd name="T0" fmla="*/ 0 w 178"/>
              <a:gd name="T1" fmla="*/ 2147483647 h 179"/>
              <a:gd name="T2" fmla="*/ 2147483647 w 178"/>
              <a:gd name="T3" fmla="*/ 2147483647 h 179"/>
              <a:gd name="T4" fmla="*/ 2147483647 w 178"/>
              <a:gd name="T5" fmla="*/ 0 h 179"/>
              <a:gd name="T6" fmla="*/ 0 w 178"/>
              <a:gd name="T7" fmla="*/ 0 h 179"/>
              <a:gd name="T8" fmla="*/ 0 w 178"/>
              <a:gd name="T9" fmla="*/ 2147483647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179">
                <a:moveTo>
                  <a:pt x="0" y="179"/>
                </a:moveTo>
                <a:cubicBezTo>
                  <a:pt x="61" y="177"/>
                  <a:pt x="120" y="144"/>
                  <a:pt x="154" y="86"/>
                </a:cubicBezTo>
                <a:cubicBezTo>
                  <a:pt x="169" y="59"/>
                  <a:pt x="177" y="29"/>
                  <a:pt x="178" y="0"/>
                </a:cubicBezTo>
                <a:cubicBezTo>
                  <a:pt x="0" y="0"/>
                  <a:pt x="0" y="0"/>
                  <a:pt x="0" y="0"/>
                </a:cubicBezTo>
                <a:lnTo>
                  <a:pt x="0" y="179"/>
                </a:lnTo>
                <a:close/>
              </a:path>
            </a:pathLst>
          </a:custGeom>
          <a:gradFill rotWithShape="1">
            <a:gsLst>
              <a:gs pos="0">
                <a:srgbClr val="EEEEEE"/>
              </a:gs>
              <a:gs pos="100000">
                <a:srgbClr val="C0C0C0"/>
              </a:gs>
            </a:gsLst>
            <a:lin ang="5400000" scaled="1"/>
          </a:gradFill>
          <a:ln w="19050" cmpd="sng">
            <a:solidFill>
              <a:srgbClr val="FFFFFF"/>
            </a:solidFill>
            <a:miter lim="800000"/>
            <a:headEnd/>
            <a:tailEnd/>
          </a:ln>
          <a:effectLst>
            <a:outerShdw dist="45791" dir="2021404" algn="ctr" rotWithShape="0">
              <a:srgbClr val="292929">
                <a:alpha val="50000"/>
              </a:srgbClr>
            </a:outerShdw>
          </a:effectLst>
        </p:spPr>
        <p:txBody>
          <a:bodyPr/>
          <a:lstStyle/>
          <a:p>
            <a:endParaRPr lang="es-ES"/>
          </a:p>
        </p:txBody>
      </p:sp>
      <p:sp>
        <p:nvSpPr>
          <p:cNvPr id="13328" name="WordArt 16"/>
          <p:cNvSpPr>
            <a:spLocks noChangeArrowheads="1" noChangeShapeType="1" noTextEdit="1"/>
          </p:cNvSpPr>
          <p:nvPr/>
        </p:nvSpPr>
        <p:spPr bwMode="gray">
          <a:xfrm rot="2870101">
            <a:off x="4366419" y="2445544"/>
            <a:ext cx="1885950" cy="1160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755324"/>
              </a:avLst>
            </a:prstTxWarp>
          </a:bodyPr>
          <a:lstStyle/>
          <a:p>
            <a:pPr algn="ctr"/>
            <a:r>
              <a:rPr lang="es-ES" sz="3600" kern="10">
                <a:solidFill>
                  <a:srgbClr val="FFFFFF"/>
                </a:solidFill>
                <a:latin typeface="Arial Black" panose="020B0A04020102020204" pitchFamily="34" charset="0"/>
              </a:rPr>
              <a:t>Calendario de </a:t>
            </a:r>
          </a:p>
          <a:p>
            <a:pPr algn="ctr"/>
            <a:r>
              <a:rPr lang="es-ES" sz="3600" kern="10">
                <a:solidFill>
                  <a:srgbClr val="FFFFFF"/>
                </a:solidFill>
                <a:latin typeface="Arial Black" panose="020B0A04020102020204" pitchFamily="34" charset="0"/>
              </a:rPr>
              <a:t>actividades</a:t>
            </a:r>
          </a:p>
        </p:txBody>
      </p:sp>
      <p:sp>
        <p:nvSpPr>
          <p:cNvPr id="13329" name="WordArt 17"/>
          <p:cNvSpPr>
            <a:spLocks noChangeArrowheads="1" noChangeShapeType="1" noTextEdit="1"/>
          </p:cNvSpPr>
          <p:nvPr/>
        </p:nvSpPr>
        <p:spPr bwMode="gray">
          <a:xfrm rot="-2650685">
            <a:off x="2986088" y="2352675"/>
            <a:ext cx="1887537" cy="1160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754012"/>
              </a:avLst>
            </a:prstTxWarp>
          </a:bodyPr>
          <a:lstStyle/>
          <a:p>
            <a:pPr algn="ctr"/>
            <a:r>
              <a:rPr lang="es-CO" sz="3600" kern="10">
                <a:solidFill>
                  <a:srgbClr val="FFFFFF"/>
                </a:solidFill>
                <a:latin typeface="Arial Black" panose="020B0A04020102020204" pitchFamily="34" charset="0"/>
              </a:rPr>
              <a:t>Niveles </a:t>
            </a:r>
          </a:p>
          <a:p>
            <a:pPr algn="ctr"/>
            <a:r>
              <a:rPr lang="es-CO" sz="3600" kern="10">
                <a:solidFill>
                  <a:srgbClr val="FFFFFF"/>
                </a:solidFill>
                <a:latin typeface="Arial Black" panose="020B0A04020102020204" pitchFamily="34" charset="0"/>
              </a:rPr>
              <a:t>A1, A2 y B1</a:t>
            </a:r>
            <a:endParaRPr lang="es-ES" sz="3600" kern="10">
              <a:solidFill>
                <a:srgbClr val="FFFFFF"/>
              </a:solidFill>
              <a:latin typeface="Arial Black" panose="020B0A04020102020204" pitchFamily="34" charset="0"/>
            </a:endParaRPr>
          </a:p>
        </p:txBody>
      </p:sp>
      <p:sp>
        <p:nvSpPr>
          <p:cNvPr id="13330" name="WordArt 18"/>
          <p:cNvSpPr>
            <a:spLocks noChangeArrowheads="1" noChangeShapeType="1" noTextEdit="1"/>
          </p:cNvSpPr>
          <p:nvPr/>
        </p:nvSpPr>
        <p:spPr bwMode="gray">
          <a:xfrm rot="7894123" flipH="1" flipV="1">
            <a:off x="4501356" y="4028282"/>
            <a:ext cx="1863725" cy="9445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652628"/>
              </a:avLst>
            </a:prstTxWarp>
          </a:bodyPr>
          <a:lstStyle/>
          <a:p>
            <a:pPr algn="ctr"/>
            <a:r>
              <a:rPr lang="es-ES" sz="3600" kern="10">
                <a:solidFill>
                  <a:srgbClr val="FFFFFF"/>
                </a:solidFill>
                <a:latin typeface="Arial Black" panose="020B0A04020102020204" pitchFamily="34" charset="0"/>
              </a:rPr>
              <a:t>Campus</a:t>
            </a:r>
          </a:p>
          <a:p>
            <a:pPr algn="ctr"/>
            <a:r>
              <a:rPr lang="es-ES" sz="3600" kern="10">
                <a:solidFill>
                  <a:srgbClr val="FFFFFF"/>
                </a:solidFill>
                <a:latin typeface="Arial Black" panose="020B0A04020102020204" pitchFamily="34" charset="0"/>
              </a:rPr>
              <a:t>Tecnologico</a:t>
            </a:r>
          </a:p>
        </p:txBody>
      </p:sp>
      <p:sp>
        <p:nvSpPr>
          <p:cNvPr id="13331" name="WordArt 19"/>
          <p:cNvSpPr>
            <a:spLocks noChangeArrowheads="1" noChangeShapeType="1" noTextEdit="1"/>
          </p:cNvSpPr>
          <p:nvPr/>
        </p:nvSpPr>
        <p:spPr bwMode="gray">
          <a:xfrm rot="-8075575" flipH="1" flipV="1">
            <a:off x="2828131" y="4015582"/>
            <a:ext cx="1863725" cy="9445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652628"/>
              </a:avLst>
            </a:prstTxWarp>
          </a:bodyPr>
          <a:lstStyle/>
          <a:p>
            <a:pPr algn="ctr"/>
            <a:r>
              <a:rPr lang="es-ES" sz="3600" kern="10">
                <a:solidFill>
                  <a:srgbClr val="FFFFFF"/>
                </a:solidFill>
                <a:latin typeface="Arial Black" panose="020B0A04020102020204" pitchFamily="34" charset="0"/>
              </a:rPr>
              <a:t>Entrenamiento y </a:t>
            </a:r>
          </a:p>
          <a:p>
            <a:pPr algn="ctr"/>
            <a:r>
              <a:rPr lang="es-ES" sz="3600" kern="10">
                <a:solidFill>
                  <a:srgbClr val="FFFFFF"/>
                </a:solidFill>
                <a:latin typeface="Arial Black" panose="020B0A04020102020204" pitchFamily="34" charset="0"/>
              </a:rPr>
              <a:t>Respaldo</a:t>
            </a:r>
          </a:p>
        </p:txBody>
      </p:sp>
      <p:sp>
        <p:nvSpPr>
          <p:cNvPr id="13332" name="Rectangle 7"/>
          <p:cNvSpPr>
            <a:spLocks noChangeArrowheads="1"/>
          </p:cNvSpPr>
          <p:nvPr/>
        </p:nvSpPr>
        <p:spPr bwMode="gray">
          <a:xfrm>
            <a:off x="314325" y="1038225"/>
            <a:ext cx="8329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defRPr>
            </a:lvl1pPr>
            <a:lvl2pPr marL="742950" indent="-285750" defTabSz="801688">
              <a:defRPr>
                <a:solidFill>
                  <a:schemeClr val="tx1"/>
                </a:solidFill>
                <a:latin typeface="Arial" panose="020B0604020202020204" pitchFamily="34" charset="0"/>
              </a:defRPr>
            </a:lvl2pPr>
            <a:lvl3pPr marL="1143000" indent="-228600" defTabSz="801688">
              <a:defRPr>
                <a:solidFill>
                  <a:schemeClr val="tx1"/>
                </a:solidFill>
                <a:latin typeface="Arial" panose="020B0604020202020204" pitchFamily="34" charset="0"/>
              </a:defRPr>
            </a:lvl3pPr>
            <a:lvl4pPr marL="1600200" indent="-228600" defTabSz="801688">
              <a:defRPr>
                <a:solidFill>
                  <a:schemeClr val="tx1"/>
                </a:solidFill>
                <a:latin typeface="Arial" panose="020B0604020202020204" pitchFamily="34" charset="0"/>
              </a:defRPr>
            </a:lvl4pPr>
            <a:lvl5pPr marL="2057400" indent="-228600" defTabSz="801688">
              <a:defRPr>
                <a:solidFill>
                  <a:schemeClr val="tx1"/>
                </a:solidFill>
                <a:latin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defRPr>
            </a:lvl9pPr>
          </a:lstStyle>
          <a:p>
            <a:r>
              <a:rPr lang="es-ES_tradnl" altLang="es-ES" sz="1600" b="1" dirty="0">
                <a:solidFill>
                  <a:srgbClr val="002060"/>
                </a:solidFill>
              </a:rPr>
              <a:t>Con el MCE, se busca que en el futuro los alumnos sean clasificados por su nivel de inglés y no por su edad o por horas de estudio.</a:t>
            </a:r>
          </a:p>
        </p:txBody>
      </p:sp>
      <p:sp>
        <p:nvSpPr>
          <p:cNvPr id="13333" name="Line 21"/>
          <p:cNvSpPr>
            <a:spLocks noChangeShapeType="1"/>
          </p:cNvSpPr>
          <p:nvPr/>
        </p:nvSpPr>
        <p:spPr bwMode="gray">
          <a:xfrm>
            <a:off x="323850" y="3692525"/>
            <a:ext cx="2051050" cy="0"/>
          </a:xfrm>
          <a:prstGeom prst="line">
            <a:avLst/>
          </a:prstGeom>
          <a:noFill/>
          <a:ln w="28575">
            <a:solidFill>
              <a:srgbClr val="808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334" name="Line 22"/>
          <p:cNvSpPr>
            <a:spLocks noChangeShapeType="1"/>
          </p:cNvSpPr>
          <p:nvPr/>
        </p:nvSpPr>
        <p:spPr bwMode="gray">
          <a:xfrm>
            <a:off x="6804025" y="3692525"/>
            <a:ext cx="2051050" cy="0"/>
          </a:xfrm>
          <a:prstGeom prst="line">
            <a:avLst/>
          </a:prstGeom>
          <a:noFill/>
          <a:ln w="28575">
            <a:solidFill>
              <a:srgbClr val="808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ES"/>
          </a:p>
        </p:txBody>
      </p:sp>
    </p:spTree>
    <p:custDataLst>
      <p:tags r:id="rId1"/>
    </p:custDataLst>
    <p:extLst>
      <p:ext uri="{BB962C8B-B14F-4D97-AF65-F5344CB8AC3E}">
        <p14:creationId xmlns:p14="http://schemas.microsoft.com/office/powerpoint/2010/main" val="322543497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Recorte de pantall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996952"/>
            <a:ext cx="7920879" cy="3385911"/>
          </a:xfrm>
        </p:spPr>
      </p:pic>
      <p:sp>
        <p:nvSpPr>
          <p:cNvPr id="4" name="3 Rectángulo"/>
          <p:cNvSpPr/>
          <p:nvPr/>
        </p:nvSpPr>
        <p:spPr>
          <a:xfrm>
            <a:off x="971600" y="1700808"/>
            <a:ext cx="4572000" cy="1200329"/>
          </a:xfrm>
          <a:prstGeom prst="rect">
            <a:avLst/>
          </a:prstGeom>
        </p:spPr>
        <p:txBody>
          <a:bodyPr>
            <a:spAutoFit/>
          </a:bodyPr>
          <a:lstStyle/>
          <a:p>
            <a:pPr defTabSz="801688">
              <a:spcBef>
                <a:spcPts val="600"/>
              </a:spcBef>
              <a:buClr>
                <a:srgbClr val="000000"/>
              </a:buClr>
              <a:buSzPct val="167000"/>
            </a:pPr>
            <a:r>
              <a:rPr lang="es-ES" dirty="0">
                <a:solidFill>
                  <a:srgbClr val="000000"/>
                </a:solidFill>
                <a:latin typeface="FrankRuehl" pitchFamily="34" charset="-79"/>
                <a:cs typeface="FrankRuehl" pitchFamily="34" charset="-79"/>
                <a:sym typeface="Arial" pitchFamily="34" charset="0"/>
              </a:rPr>
              <a:t>El inglés nunca se ha considerado como habilidad y es enseñado como una materia teórica. Los principales problemas que encontramos son:</a:t>
            </a:r>
          </a:p>
        </p:txBody>
      </p:sp>
      <p:sp>
        <p:nvSpPr>
          <p:cNvPr id="7" name="Rectangle 2"/>
          <p:cNvSpPr>
            <a:spLocks noGrp="1" noChangeArrowheads="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ormAutofit/>
          </a:bodyPr>
          <a:lstStyle/>
          <a:p>
            <a:r>
              <a:rPr lang="es-ES" sz="4800" b="1" dirty="0">
                <a:solidFill>
                  <a:schemeClr val="bg1"/>
                </a:solidFill>
              </a:rPr>
              <a:t>¿Por qué Fallan los escolares?</a:t>
            </a:r>
            <a:endParaRPr lang="es-ES" sz="4800" b="1" noProof="1">
              <a:solidFill>
                <a:schemeClr val="bg1"/>
              </a:solidFill>
            </a:endParaRPr>
          </a:p>
        </p:txBody>
      </p:sp>
    </p:spTree>
    <p:extLst>
      <p:ext uri="{BB962C8B-B14F-4D97-AF65-F5344CB8AC3E}">
        <p14:creationId xmlns:p14="http://schemas.microsoft.com/office/powerpoint/2010/main" val="3672791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9424" y="2492896"/>
            <a:ext cx="7408333" cy="3888432"/>
          </a:xfrm>
        </p:spPr>
        <p:txBody>
          <a:bodyPr>
            <a:normAutofit fontScale="92500" lnSpcReduction="20000"/>
          </a:bodyPr>
          <a:lstStyle/>
          <a:p>
            <a:pPr algn="just">
              <a:lnSpc>
                <a:spcPct val="115000"/>
              </a:lnSpc>
              <a:buClr>
                <a:srgbClr val="000000"/>
              </a:buClr>
              <a:buSzPct val="167000"/>
            </a:pPr>
            <a:r>
              <a:rPr lang="es-ES" b="1" i="1" dirty="0">
                <a:latin typeface="FrankRuehl" pitchFamily="34" charset="-79"/>
                <a:cs typeface="FrankRuehl" pitchFamily="34" charset="-79"/>
              </a:rPr>
              <a:t>"Lo más sabio es enseñar lo que es útil"</a:t>
            </a:r>
            <a:r>
              <a:rPr lang="es-ES" b="1" dirty="0">
                <a:latin typeface="FrankRuehl" pitchFamily="34" charset="-79"/>
                <a:cs typeface="FrankRuehl" pitchFamily="34" charset="-79"/>
              </a:rPr>
              <a:t>, éste es el lema que Gastón Bénédict ha establecido, principio fundamental aún válido en la actualidad. Con sus extraordinarios talentos en materia de enseñanza y de comunicación, era capaz de dar respuestas simples y claras a cuestiones complejas.</a:t>
            </a:r>
          </a:p>
          <a:p>
            <a:pPr algn="just">
              <a:lnSpc>
                <a:spcPct val="115000"/>
              </a:lnSpc>
              <a:buClr>
                <a:srgbClr val="000000"/>
              </a:buClr>
              <a:buSzPct val="167000"/>
            </a:pPr>
            <a:r>
              <a:rPr lang="es-ES" b="1" dirty="0">
                <a:latin typeface="FrankRuehl" pitchFamily="34" charset="-79"/>
                <a:cs typeface="FrankRuehl" pitchFamily="34" charset="-79"/>
              </a:rPr>
              <a:t>Los programas de ingles deben asegurar su éxito inicialmente en el 20%.</a:t>
            </a:r>
          </a:p>
          <a:p>
            <a:pPr algn="just">
              <a:lnSpc>
                <a:spcPct val="115000"/>
              </a:lnSpc>
              <a:buClr>
                <a:srgbClr val="000000"/>
              </a:buClr>
              <a:buSzPct val="167000"/>
            </a:pPr>
            <a:r>
              <a:rPr lang="es-ES" b="1" dirty="0">
                <a:latin typeface="FrankRuehl" pitchFamily="34" charset="-79"/>
                <a:cs typeface="FrankRuehl" pitchFamily="34" charset="-79"/>
              </a:rPr>
              <a:t>Los programas ordinarios NO enseñan un vocabulario priorizado sino al azar y en común, por eso sus </a:t>
            </a:r>
            <a:r>
              <a:rPr lang="es-ES" b="1" dirty="0">
                <a:solidFill>
                  <a:srgbClr val="C00000"/>
                </a:solidFill>
                <a:latin typeface="FrankRuehl" pitchFamily="34" charset="-79"/>
                <a:cs typeface="FrankRuehl" pitchFamily="34" charset="-79"/>
              </a:rPr>
              <a:t>plazos</a:t>
            </a:r>
            <a:r>
              <a:rPr lang="es-ES" b="1" dirty="0">
                <a:latin typeface="FrankRuehl" pitchFamily="34" charset="-79"/>
                <a:cs typeface="FrankRuehl" pitchFamily="34" charset="-79"/>
              </a:rPr>
              <a:t> son </a:t>
            </a:r>
            <a:r>
              <a:rPr lang="es-ES" b="1" dirty="0">
                <a:solidFill>
                  <a:srgbClr val="C00000"/>
                </a:solidFill>
                <a:latin typeface="FrankRuehl" pitchFamily="34" charset="-79"/>
                <a:cs typeface="FrankRuehl" pitchFamily="34" charset="-79"/>
              </a:rPr>
              <a:t>indefinidos.</a:t>
            </a:r>
            <a:endParaRPr lang="es-ES" b="1" dirty="0">
              <a:latin typeface="FrankRuehl" pitchFamily="34" charset="-79"/>
              <a:cs typeface="FrankRuehl" pitchFamily="34" charset="-79"/>
            </a:endParaRPr>
          </a:p>
          <a:p>
            <a:endParaRPr lang="es-ES" dirty="0"/>
          </a:p>
        </p:txBody>
      </p:sp>
      <p:sp>
        <p:nvSpPr>
          <p:cNvPr id="4" name="Rectangle 2"/>
          <p:cNvSpPr txBox="1">
            <a:spLocks noChangeArrowheads="1"/>
          </p:cNvSpPr>
          <p:nvPr/>
        </p:nvSpPr>
        <p:spPr>
          <a:xfrm>
            <a:off x="899592" y="548680"/>
            <a:ext cx="6632575" cy="947571"/>
          </a:xfrm>
          <a:prstGeom prst="rect">
            <a:avLst/>
          </a:prstGeom>
          <a:no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s-ES" b="1" dirty="0" smtClean="0">
                <a:solidFill>
                  <a:schemeClr val="bg1"/>
                </a:solidFill>
              </a:rPr>
              <a:t>¿Existe una solución?</a:t>
            </a:r>
            <a:endParaRPr lang="es-ES" b="1" noProof="1">
              <a:solidFill>
                <a:schemeClr val="bg1"/>
              </a:solidFill>
            </a:endParaRPr>
          </a:p>
        </p:txBody>
      </p:sp>
    </p:spTree>
    <p:extLst>
      <p:ext uri="{BB962C8B-B14F-4D97-AF65-F5344CB8AC3E}">
        <p14:creationId xmlns:p14="http://schemas.microsoft.com/office/powerpoint/2010/main" val="1803833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s-ES_tradnl" altLang="es-ES" smtClean="0"/>
              <a:t>Vocabulario priorizado y no al azar</a:t>
            </a:r>
          </a:p>
        </p:txBody>
      </p:sp>
      <p:sp>
        <p:nvSpPr>
          <p:cNvPr id="4099" name="Rectangle 3"/>
          <p:cNvSpPr>
            <a:spLocks noGrp="1" noChangeArrowheads="1"/>
          </p:cNvSpPr>
          <p:nvPr>
            <p:ph type="body" idx="1"/>
          </p:nvPr>
        </p:nvSpPr>
        <p:spPr>
          <a:xfrm>
            <a:off x="1258888" y="4149725"/>
            <a:ext cx="3095625" cy="1582738"/>
          </a:xfrm>
          <a:solidFill>
            <a:srgbClr val="FFFF99"/>
          </a:solidFill>
          <a:ln>
            <a:solidFill>
              <a:schemeClr val="bg2"/>
            </a:solidFill>
            <a:miter lim="800000"/>
            <a:headEnd/>
            <a:tailEnd/>
          </a:ln>
        </p:spPr>
        <p:txBody>
          <a:bodyPr/>
          <a:lstStyle/>
          <a:p>
            <a:pPr algn="just" eaLnBrk="1" hangingPunct="1"/>
            <a:r>
              <a:rPr lang="es-ES_tradnl" altLang="es-ES" sz="1600" smtClean="0"/>
              <a:t>Los </a:t>
            </a:r>
            <a:r>
              <a:rPr lang="es-ES_tradnl" altLang="es-ES" sz="1600" b="1" smtClean="0"/>
              <a:t>programas ordinarios</a:t>
            </a:r>
            <a:r>
              <a:rPr lang="es-ES_tradnl" altLang="es-ES" sz="1600" smtClean="0"/>
              <a:t> </a:t>
            </a:r>
            <a:r>
              <a:rPr lang="es-ES_tradnl" altLang="es-ES" sz="1600" b="1" smtClean="0"/>
              <a:t>NO enseñan</a:t>
            </a:r>
            <a:r>
              <a:rPr lang="es-ES_tradnl" altLang="es-ES" sz="1600" smtClean="0"/>
              <a:t> un vocabulario priorizado sino al azar y en común, por eso sus plazos son indefinidos. </a:t>
            </a:r>
          </a:p>
        </p:txBody>
      </p:sp>
      <p:sp>
        <p:nvSpPr>
          <p:cNvPr id="4100" name="Rectangle 6"/>
          <p:cNvSpPr>
            <a:spLocks noChangeArrowheads="1"/>
          </p:cNvSpPr>
          <p:nvPr/>
        </p:nvSpPr>
        <p:spPr bwMode="gray">
          <a:xfrm>
            <a:off x="1042988" y="1196975"/>
            <a:ext cx="6697662" cy="4333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08000" tIns="108000" rIns="72000" bIns="72000"/>
          <a:lstStyle/>
          <a:p>
            <a:pPr marL="190500" indent="-190500" algn="ctr" eaLnBrk="1" hangingPunct="1"/>
            <a:r>
              <a:rPr lang="es-CO" altLang="es-ES" sz="2400" b="1"/>
              <a:t>Todo nativo hablante  conoce tan solo....</a:t>
            </a:r>
            <a:endParaRPr lang="es-ES_tradnl" altLang="es-ES" sz="2400" b="1"/>
          </a:p>
        </p:txBody>
      </p:sp>
      <p:sp>
        <p:nvSpPr>
          <p:cNvPr id="4101" name="Rectangle 10"/>
          <p:cNvSpPr>
            <a:spLocks noChangeArrowheads="1"/>
          </p:cNvSpPr>
          <p:nvPr/>
        </p:nvSpPr>
        <p:spPr bwMode="gray">
          <a:xfrm>
            <a:off x="6443663" y="3141663"/>
            <a:ext cx="2520950" cy="863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08000" tIns="108000" rIns="72000" bIns="72000"/>
          <a:lstStyle/>
          <a:p>
            <a:pPr marL="381000" lvl="1" indent="-188913" eaLnBrk="1" hangingPunct="1"/>
            <a:r>
              <a:rPr lang="es-CO" altLang="es-ES"/>
              <a:t>Lenguaje técnico </a:t>
            </a:r>
            <a:r>
              <a:rPr lang="es-CO" altLang="es-ES" sz="1200"/>
              <a:t>(inglés de negocios, contadores, abogados etc).</a:t>
            </a:r>
          </a:p>
        </p:txBody>
      </p:sp>
      <p:pic>
        <p:nvPicPr>
          <p:cNvPr id="4102" name="Picture 14" descr="abur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797425"/>
            <a:ext cx="12954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5"/>
          <p:cNvSpPr>
            <a:spLocks noChangeArrowheads="1"/>
          </p:cNvSpPr>
          <p:nvPr/>
        </p:nvSpPr>
        <p:spPr bwMode="auto">
          <a:xfrm>
            <a:off x="4859338" y="4149725"/>
            <a:ext cx="4033837" cy="1655763"/>
          </a:xfrm>
          <a:prstGeom prst="rect">
            <a:avLst/>
          </a:prstGeom>
          <a:solidFill>
            <a:srgbClr val="99CCFF"/>
          </a:solidFill>
          <a:ln w="9525">
            <a:solidFill>
              <a:schemeClr val="bg2"/>
            </a:solidFill>
            <a:miter lim="800000"/>
            <a:headEnd/>
            <a:tailEnd/>
          </a:ln>
        </p:spPr>
        <p:txBody>
          <a:bodyPr/>
          <a:lstStyle/>
          <a:p>
            <a:pPr marL="342900" indent="-342900" eaLnBrk="1" hangingPunct="1">
              <a:spcBef>
                <a:spcPct val="20000"/>
              </a:spcBef>
              <a:buFontTx/>
              <a:buChar char="•"/>
            </a:pPr>
            <a:r>
              <a:rPr lang="es-ES_tradnl" altLang="es-ES" sz="1600"/>
              <a:t>Con el propio </a:t>
            </a:r>
            <a:r>
              <a:rPr lang="es-ES_tradnl" altLang="es-ES" sz="1600" b="1"/>
              <a:t>idioma nativo</a:t>
            </a:r>
            <a:r>
              <a:rPr lang="es-ES_tradnl" altLang="es-ES" sz="1600"/>
              <a:t> de cada uno, quienes sabiendo muy pocas palabras, como </a:t>
            </a:r>
            <a:r>
              <a:rPr lang="es-ES_tradnl" altLang="es-ES" sz="1600" b="1"/>
              <a:t>los niños</a:t>
            </a:r>
            <a:r>
              <a:rPr lang="es-ES_tradnl" altLang="es-ES" sz="1600"/>
              <a:t> de corta edad, </a:t>
            </a:r>
            <a:r>
              <a:rPr lang="es-ES_tradnl" altLang="es-ES" sz="1600" b="1"/>
              <a:t>conversan</a:t>
            </a:r>
            <a:r>
              <a:rPr lang="es-ES_tradnl" altLang="es-ES" sz="1600"/>
              <a:t> normalmente con </a:t>
            </a:r>
            <a:r>
              <a:rPr lang="es-ES_tradnl" altLang="es-ES" sz="1600" b="1"/>
              <a:t>quienes saben muchas</a:t>
            </a:r>
            <a:r>
              <a:rPr lang="es-ES_tradnl" altLang="es-ES" sz="1600"/>
              <a:t> palabras.</a:t>
            </a:r>
          </a:p>
          <a:p>
            <a:pPr marL="342900" indent="-342900" eaLnBrk="1" hangingPunct="1">
              <a:spcBef>
                <a:spcPct val="20000"/>
              </a:spcBef>
              <a:buFontTx/>
              <a:buChar char="•"/>
            </a:pPr>
            <a:endParaRPr lang="es-ES_tradnl" altLang="es-ES" sz="1600"/>
          </a:p>
        </p:txBody>
      </p:sp>
      <p:pic>
        <p:nvPicPr>
          <p:cNvPr id="4104" name="Picture 16" descr="k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5013325"/>
            <a:ext cx="56197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7" descr="4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1916113"/>
            <a:ext cx="22320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6" name="Group 20"/>
          <p:cNvGrpSpPr>
            <a:grpSpLocks/>
          </p:cNvGrpSpPr>
          <p:nvPr/>
        </p:nvGrpSpPr>
        <p:grpSpPr bwMode="auto">
          <a:xfrm>
            <a:off x="323850" y="2060575"/>
            <a:ext cx="2808288" cy="1873250"/>
            <a:chOff x="1973" y="1282"/>
            <a:chExt cx="1769" cy="1180"/>
          </a:xfrm>
        </p:grpSpPr>
        <p:sp>
          <p:nvSpPr>
            <p:cNvPr id="4110" name="Rectangle 7"/>
            <p:cNvSpPr>
              <a:spLocks noChangeArrowheads="1"/>
            </p:cNvSpPr>
            <p:nvPr/>
          </p:nvSpPr>
          <p:spPr bwMode="gray">
            <a:xfrm>
              <a:off x="1973" y="2054"/>
              <a:ext cx="1769" cy="40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08000" tIns="108000" rIns="72000" bIns="72000"/>
            <a:lstStyle/>
            <a:p>
              <a:pPr marL="190500" indent="-190500" algn="ctr" eaLnBrk="1" hangingPunct="1"/>
              <a:r>
                <a:rPr lang="es-CO" altLang="es-ES"/>
                <a:t>Arcaísmos </a:t>
              </a:r>
            </a:p>
            <a:p>
              <a:pPr marL="190500" indent="-190500" algn="ctr" eaLnBrk="1" hangingPunct="1"/>
              <a:r>
                <a:rPr lang="es-CO" altLang="es-ES" sz="1200"/>
                <a:t>(Palabras viejas ya no usadas).</a:t>
              </a:r>
            </a:p>
          </p:txBody>
        </p:sp>
        <p:pic>
          <p:nvPicPr>
            <p:cNvPr id="4111" name="Picture 18" descr="3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9" y="1282"/>
              <a:ext cx="1349"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7" name="Group 21"/>
          <p:cNvGrpSpPr>
            <a:grpSpLocks/>
          </p:cNvGrpSpPr>
          <p:nvPr/>
        </p:nvGrpSpPr>
        <p:grpSpPr bwMode="auto">
          <a:xfrm>
            <a:off x="3455988" y="2133600"/>
            <a:ext cx="2232025" cy="1655763"/>
            <a:chOff x="476" y="1298"/>
            <a:chExt cx="1406" cy="1043"/>
          </a:xfrm>
        </p:grpSpPr>
        <p:sp>
          <p:nvSpPr>
            <p:cNvPr id="4108" name="Rectangle 9"/>
            <p:cNvSpPr>
              <a:spLocks noChangeArrowheads="1"/>
            </p:cNvSpPr>
            <p:nvPr/>
          </p:nvSpPr>
          <p:spPr bwMode="gray">
            <a:xfrm>
              <a:off x="476" y="1978"/>
              <a:ext cx="1406" cy="3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08000" tIns="108000" rIns="72000" bIns="72000"/>
            <a:lstStyle/>
            <a:p>
              <a:pPr marL="190500" indent="-190500" eaLnBrk="1" hangingPunct="1"/>
              <a:r>
                <a:rPr lang="es-CO" altLang="es-ES"/>
                <a:t>de su propio idioma</a:t>
              </a:r>
            </a:p>
          </p:txBody>
        </p:sp>
        <p:pic>
          <p:nvPicPr>
            <p:cNvPr id="4109" name="Picture 19" descr="2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 y="1298"/>
              <a:ext cx="1360"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6312508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Recorte de pantall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2674938"/>
            <a:ext cx="7056783" cy="3922414"/>
          </a:xfrm>
        </p:spPr>
      </p:pic>
      <p:sp>
        <p:nvSpPr>
          <p:cNvPr id="3" name="2 Título"/>
          <p:cNvSpPr>
            <a:spLocks noGrp="1"/>
          </p:cNvSpPr>
          <p:nvPr>
            <p:ph type="title"/>
          </p:nvPr>
        </p:nvSpPr>
        <p:spPr/>
        <p:txBody>
          <a:bodyPr>
            <a:normAutofit fontScale="90000"/>
          </a:bodyPr>
          <a:lstStyle/>
          <a:p>
            <a:r>
              <a:rPr lang="es-ES" b="1" dirty="0" smtClean="0">
                <a:solidFill>
                  <a:schemeClr val="bg1"/>
                </a:solidFill>
                <a:effectLst>
                  <a:outerShdw blurRad="38100" dist="38100" dir="2700000" algn="tl">
                    <a:srgbClr val="000000">
                      <a:alpha val="43137"/>
                    </a:srgbClr>
                  </a:outerShdw>
                </a:effectLst>
              </a:rPr>
              <a:t>Cuando estábamos comiendo llegaron José y su familia</a:t>
            </a:r>
            <a:endParaRPr lang="es-ES" b="1" dirty="0">
              <a:solidFill>
                <a:schemeClr val="bg1"/>
              </a:solidFill>
              <a:effectLst>
                <a:outerShdw blurRad="38100" dist="38100" dir="2700000" algn="tl">
                  <a:srgbClr val="000000">
                    <a:alpha val="43137"/>
                  </a:srgbClr>
                </a:outerShdw>
              </a:effectLst>
            </a:endParaRPr>
          </a:p>
        </p:txBody>
      </p:sp>
      <p:sp>
        <p:nvSpPr>
          <p:cNvPr id="4" name="3 Rectángulo"/>
          <p:cNvSpPr/>
          <p:nvPr/>
        </p:nvSpPr>
        <p:spPr>
          <a:xfrm>
            <a:off x="899592" y="1772816"/>
            <a:ext cx="4572000" cy="646331"/>
          </a:xfrm>
          <a:prstGeom prst="rect">
            <a:avLst/>
          </a:prstGeom>
        </p:spPr>
        <p:txBody>
          <a:bodyPr>
            <a:spAutoFit/>
          </a:bodyPr>
          <a:lstStyle/>
          <a:p>
            <a:pPr defTabSz="801688" eaLnBrk="0" hangingPunct="0"/>
            <a:r>
              <a:rPr lang="es-ES" dirty="0">
                <a:solidFill>
                  <a:srgbClr val="000000"/>
                </a:solidFill>
                <a:latin typeface="FrankRuehl" pitchFamily="34" charset="-79"/>
                <a:cs typeface="FrankRuehl" pitchFamily="34" charset="-79"/>
                <a:sym typeface="Arial" pitchFamily="34" charset="0"/>
              </a:rPr>
              <a:t>Algunas reglas que empleó sin pensar en ellas (Mecánico-Reflejo):</a:t>
            </a:r>
            <a:endParaRPr lang="es-ES" noProof="1">
              <a:solidFill>
                <a:srgbClr val="000000"/>
              </a:solidFill>
              <a:latin typeface="FrankRuehl" pitchFamily="34" charset="-79"/>
              <a:cs typeface="FrankRuehl" pitchFamily="34" charset="-79"/>
              <a:sym typeface="Arial" pitchFamily="34" charset="0"/>
            </a:endParaRPr>
          </a:p>
        </p:txBody>
      </p:sp>
    </p:spTree>
    <p:extLst>
      <p:ext uri="{BB962C8B-B14F-4D97-AF65-F5344CB8AC3E}">
        <p14:creationId xmlns:p14="http://schemas.microsoft.com/office/powerpoint/2010/main" val="3905192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gray">
          <a:xfrm>
            <a:off x="3746500" y="3140968"/>
            <a:ext cx="7122286" cy="2246769"/>
          </a:xfrm>
          <a:prstGeom prst="rect">
            <a:avLst/>
          </a:prstGeom>
          <a:noFill/>
          <a:ln w="9525">
            <a:noFill/>
            <a:miter lim="800000"/>
            <a:headEnd/>
            <a:tailEnd/>
          </a:ln>
          <a:effectLst/>
        </p:spPr>
        <p:txBody>
          <a:bodyPr wrap="square" lIns="0">
            <a:spAutoFit/>
          </a:bodyPr>
          <a:lstStyle/>
          <a:p>
            <a:pPr eaLnBrk="0" hangingPunct="0"/>
            <a:r>
              <a:rPr lang="es-ES_tradnl" sz="2800" b="1" dirty="0" smtClean="0"/>
              <a:t>  ¿</a:t>
            </a:r>
            <a:r>
              <a:rPr lang="es-ES_tradnl" sz="2800" b="1" dirty="0"/>
              <a:t>Tienes alguna </a:t>
            </a:r>
            <a:r>
              <a:rPr lang="es-ES_tradnl" sz="2800" b="1" dirty="0" smtClean="0"/>
              <a:t>pregunta?</a:t>
            </a:r>
            <a:endParaRPr lang="es-ES_tradnl" sz="2800" b="1" dirty="0"/>
          </a:p>
          <a:p>
            <a:pPr eaLnBrk="0" hangingPunct="0"/>
            <a:endParaRPr lang="es-ES_tradnl" sz="2800" b="1" dirty="0" smtClean="0"/>
          </a:p>
          <a:p>
            <a:pPr eaLnBrk="0" hangingPunct="0"/>
            <a:r>
              <a:rPr lang="es-ES_tradnl" sz="2800" b="1" noProof="1" smtClean="0"/>
              <a:t>     Frank Alberth Manrique </a:t>
            </a:r>
          </a:p>
          <a:p>
            <a:pPr eaLnBrk="0" hangingPunct="0"/>
            <a:r>
              <a:rPr lang="es-ES_tradnl" sz="2800" b="1" noProof="1" smtClean="0"/>
              <a:t>     Director Operativo</a:t>
            </a:r>
            <a:endParaRPr lang="es-ES_tradnl" sz="2800" b="1" noProof="1"/>
          </a:p>
          <a:p>
            <a:pPr eaLnBrk="0" hangingPunct="0"/>
            <a:r>
              <a:rPr lang="es-ES_tradnl" sz="2800" b="1" noProof="1" smtClean="0"/>
              <a:t>      310 239 45 48</a:t>
            </a:r>
          </a:p>
        </p:txBody>
      </p:sp>
      <p:sp>
        <p:nvSpPr>
          <p:cNvPr id="5" name="WordArt 6"/>
          <p:cNvSpPr>
            <a:spLocks noChangeArrowheads="1" noChangeShapeType="1" noTextEdit="1"/>
          </p:cNvSpPr>
          <p:nvPr/>
        </p:nvSpPr>
        <p:spPr bwMode="gray">
          <a:xfrm>
            <a:off x="2200275" y="2484438"/>
            <a:ext cx="1546225" cy="2535237"/>
          </a:xfrm>
          <a:prstGeom prst="rect">
            <a:avLst/>
          </a:prstGeom>
        </p:spPr>
        <p:txBody>
          <a:bodyPr wrap="none" fromWordArt="1">
            <a:prstTxWarp prst="textPlain">
              <a:avLst>
                <a:gd name="adj" fmla="val 50000"/>
              </a:avLst>
            </a:prstTxWarp>
          </a:bodyPr>
          <a:lstStyle/>
          <a:p>
            <a:pPr algn="ctr"/>
            <a:r>
              <a:rPr lang="es-ES" sz="3600" kern="10" dirty="0">
                <a:ln w="28575">
                  <a:solidFill>
                    <a:srgbClr val="FFFFFF"/>
                  </a:solidFill>
                  <a:round/>
                  <a:headEnd/>
                  <a:tailEnd/>
                </a:ln>
                <a:gradFill rotWithShape="1">
                  <a:gsLst>
                    <a:gs pos="0">
                      <a:schemeClr val="accent1">
                        <a:gamma/>
                        <a:tint val="44314"/>
                        <a:invGamma/>
                      </a:schemeClr>
                    </a:gs>
                    <a:gs pos="100000">
                      <a:schemeClr val="accent1"/>
                    </a:gs>
                  </a:gsLst>
                  <a:lin ang="5400000" scaled="1"/>
                </a:gradFill>
                <a:effectLst>
                  <a:outerShdw dist="63500" dir="2212194" algn="ctr" rotWithShape="0">
                    <a:srgbClr val="000000">
                      <a:alpha val="50000"/>
                    </a:srgbClr>
                  </a:outerShdw>
                </a:effectLst>
                <a:latin typeface="Arial Black"/>
              </a:rPr>
              <a:t>?</a:t>
            </a:r>
          </a:p>
        </p:txBody>
      </p:sp>
      <p:sp>
        <p:nvSpPr>
          <p:cNvPr id="6" name="WordArt 2"/>
          <p:cNvSpPr>
            <a:spLocks noChangeArrowheads="1" noChangeShapeType="1" noTextEdit="1"/>
          </p:cNvSpPr>
          <p:nvPr/>
        </p:nvSpPr>
        <p:spPr bwMode="gray">
          <a:xfrm>
            <a:off x="1581150" y="1585913"/>
            <a:ext cx="1322388" cy="2166937"/>
          </a:xfrm>
          <a:prstGeom prst="rect">
            <a:avLst/>
          </a:prstGeom>
        </p:spPr>
        <p:txBody>
          <a:bodyPr wrap="none" fromWordArt="1">
            <a:prstTxWarp prst="textPlain">
              <a:avLst>
                <a:gd name="adj" fmla="val 50000"/>
              </a:avLst>
            </a:prstTxWarp>
          </a:bodyPr>
          <a:lstStyle/>
          <a:p>
            <a:pPr algn="ctr"/>
            <a:r>
              <a:rPr lang="es-ES" sz="3600" kern="10" dirty="0">
                <a:ln w="28575">
                  <a:solidFill>
                    <a:srgbClr val="FFFFFF"/>
                  </a:solidFill>
                  <a:round/>
                  <a:headEnd/>
                  <a:tailEnd/>
                </a:ln>
                <a:gradFill rotWithShape="1">
                  <a:gsLst>
                    <a:gs pos="0">
                      <a:srgbClr val="C0C0C0"/>
                    </a:gs>
                    <a:gs pos="100000">
                      <a:srgbClr val="484848"/>
                    </a:gs>
                  </a:gsLst>
                  <a:lin ang="5400000" scaled="1"/>
                </a:gradFill>
                <a:effectLst>
                  <a:outerShdw dist="63500" dir="2212194" algn="ctr" rotWithShape="0">
                    <a:srgbClr val="000000">
                      <a:alpha val="50000"/>
                    </a:srgbClr>
                  </a:outerShdw>
                </a:effectLst>
                <a:latin typeface="Arial Black"/>
              </a:rPr>
              <a:t>?</a:t>
            </a:r>
          </a:p>
        </p:txBody>
      </p:sp>
      <p:sp>
        <p:nvSpPr>
          <p:cNvPr id="7" name="WordArt 5"/>
          <p:cNvSpPr>
            <a:spLocks noChangeArrowheads="1" noChangeShapeType="1" noTextEdit="1"/>
          </p:cNvSpPr>
          <p:nvPr/>
        </p:nvSpPr>
        <p:spPr bwMode="gray">
          <a:xfrm>
            <a:off x="763588" y="2536825"/>
            <a:ext cx="1004887" cy="1647825"/>
          </a:xfrm>
          <a:prstGeom prst="rect">
            <a:avLst/>
          </a:prstGeom>
        </p:spPr>
        <p:txBody>
          <a:bodyPr wrap="none" fromWordArt="1">
            <a:prstTxWarp prst="textPlain">
              <a:avLst>
                <a:gd name="adj" fmla="val 50000"/>
              </a:avLst>
            </a:prstTxWarp>
          </a:bodyPr>
          <a:lstStyle/>
          <a:p>
            <a:pPr algn="ctr"/>
            <a:r>
              <a:rPr lang="es-ES" sz="3600" kern="10" dirty="0">
                <a:ln w="28575">
                  <a:solidFill>
                    <a:srgbClr val="FFFFFF"/>
                  </a:solidFill>
                  <a:round/>
                  <a:headEnd/>
                  <a:tailEnd/>
                </a:ln>
                <a:gradFill rotWithShape="1">
                  <a:gsLst>
                    <a:gs pos="0">
                      <a:srgbClr val="FFFFFF"/>
                    </a:gs>
                    <a:gs pos="100000">
                      <a:srgbClr val="FFFFFF">
                        <a:gamma/>
                        <a:shade val="70588"/>
                        <a:invGamma/>
                      </a:srgbClr>
                    </a:gs>
                  </a:gsLst>
                  <a:lin ang="5400000" scaled="1"/>
                </a:gradFill>
                <a:effectLst>
                  <a:outerShdw dist="63500" dir="2212194" algn="ctr" rotWithShape="0">
                    <a:srgbClr val="000000">
                      <a:alpha val="50000"/>
                    </a:srgbClr>
                  </a:outerShdw>
                </a:effectLst>
                <a:latin typeface="Arial Black"/>
              </a:rPr>
              <a:t>?</a:t>
            </a:r>
          </a:p>
        </p:txBody>
      </p:sp>
    </p:spTree>
    <p:extLst>
      <p:ext uri="{BB962C8B-B14F-4D97-AF65-F5344CB8AC3E}">
        <p14:creationId xmlns:p14="http://schemas.microsoft.com/office/powerpoint/2010/main" val="2511374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effectLst>
            <a:glow rad="228600">
              <a:schemeClr val="accent3">
                <a:satMod val="175000"/>
                <a:alpha val="40000"/>
              </a:schemeClr>
            </a:glow>
          </a:effectLst>
        </p:spPr>
        <p:txBody>
          <a:bodyPr/>
          <a:lstStyle/>
          <a:p>
            <a:r>
              <a:rPr lang="es-CO" b="1" dirty="0" smtClean="0">
                <a:solidFill>
                  <a:schemeClr val="bg1"/>
                </a:solidFill>
                <a:effectLst>
                  <a:outerShdw blurRad="38100" dist="38100" dir="2700000" algn="tl">
                    <a:srgbClr val="000000">
                      <a:alpha val="43137"/>
                    </a:srgbClr>
                  </a:outerShdw>
                </a:effectLst>
              </a:rPr>
              <a:t>RESEÑA HISTORICA</a:t>
            </a:r>
            <a:endParaRPr lang="es-CO" b="1" dirty="0">
              <a:solidFill>
                <a:schemeClr val="bg1"/>
              </a:solidFill>
              <a:effectLst>
                <a:outerShdw blurRad="38100" dist="38100" dir="2700000" algn="tl">
                  <a:srgbClr val="000000">
                    <a:alpha val="43137"/>
                  </a:srgbClr>
                </a:outerShdw>
              </a:effectLst>
            </a:endParaRPr>
          </a:p>
        </p:txBody>
      </p:sp>
      <p:sp>
        <p:nvSpPr>
          <p:cNvPr id="4" name="3 Rectángulo"/>
          <p:cNvSpPr/>
          <p:nvPr/>
        </p:nvSpPr>
        <p:spPr>
          <a:xfrm>
            <a:off x="539552" y="1412776"/>
            <a:ext cx="8002792" cy="5016758"/>
          </a:xfrm>
          <a:prstGeom prst="rect">
            <a:avLst/>
          </a:prstGeom>
        </p:spPr>
        <p:txBody>
          <a:bodyPr wrap="square">
            <a:spAutoFit/>
          </a:bodyPr>
          <a:lstStyle/>
          <a:p>
            <a:pPr algn="just"/>
            <a:r>
              <a:rPr lang="es-ES_tradnl" sz="2000" b="1" dirty="0">
                <a:latin typeface="FrankRuehl" pitchFamily="34" charset="-79"/>
                <a:cs typeface="FrankRuehl" pitchFamily="34" charset="-79"/>
              </a:rPr>
              <a:t>A finales del S. XIX-principios del S. XX, comienzan a cambiar las necesidades de la enseñanza del EELE </a:t>
            </a:r>
            <a:r>
              <a:rPr lang="es-ES_tradnl" sz="2000" b="1" dirty="0" smtClean="0">
                <a:latin typeface="FrankRuehl" pitchFamily="34" charset="-79"/>
                <a:cs typeface="FrankRuehl" pitchFamily="34" charset="-79"/>
              </a:rPr>
              <a:t>(Enviro mental </a:t>
            </a:r>
            <a:r>
              <a:rPr lang="es-ES_tradnl" sz="2000" b="1" dirty="0">
                <a:latin typeface="FrankRuehl" pitchFamily="34" charset="-79"/>
                <a:cs typeface="FrankRuehl" pitchFamily="34" charset="-79"/>
              </a:rPr>
              <a:t>Education Learning Experience).  Sauveur y Berlitz se dieron cuenta de ello, cuando comenzaron a vivir las inmigraciones masivas a EEUU desde el viejo continente. Entonces la gente necesitaba cubrir sus necesidades lingüísticas básicas en el nuevo idioma de una forma rápida y funcional, para desenvolverse en los inicios de su nueva vida en el extranjero y seguir formándose en el nuevo idioma. Este es el llamado Método Directo, que seguirán practicando en estado puro diversas escuelas en la actualidad, debido a su eficacia. </a:t>
            </a:r>
            <a:br>
              <a:rPr lang="es-ES_tradnl" sz="2000" b="1" dirty="0">
                <a:latin typeface="FrankRuehl" pitchFamily="34" charset="-79"/>
                <a:cs typeface="FrankRuehl" pitchFamily="34" charset="-79"/>
              </a:rPr>
            </a:br>
            <a:endParaRPr lang="es-ES_tradnl" sz="2000" b="1" dirty="0">
              <a:latin typeface="FrankRuehl" pitchFamily="34" charset="-79"/>
              <a:cs typeface="FrankRuehl" pitchFamily="34" charset="-79"/>
            </a:endParaRPr>
          </a:p>
          <a:p>
            <a:pPr algn="just"/>
            <a:r>
              <a:rPr lang="es-ES_tradnl" sz="2000" b="1" dirty="0">
                <a:latin typeface="FrankRuehl" pitchFamily="34" charset="-79"/>
                <a:cs typeface="FrankRuehl" pitchFamily="34" charset="-79"/>
              </a:rPr>
              <a:t>El replanteamiento del método desde las nuevas perspectivas de enseñanza comunicativa, han hecho posible un diseño metodológico personal claro, estable y de un asombroso éxito de cara a los resultados de aprendizaje.</a:t>
            </a:r>
            <a:endParaRPr lang="es-ES_tradnl" sz="2000" b="1" noProof="1">
              <a:latin typeface="FrankRuehl" pitchFamily="34" charset="-79"/>
              <a:cs typeface="FrankRuehl" pitchFamily="34" charset="-79"/>
            </a:endParaRPr>
          </a:p>
        </p:txBody>
      </p:sp>
    </p:spTree>
    <p:extLst>
      <p:ext uri="{BB962C8B-B14F-4D97-AF65-F5344CB8AC3E}">
        <p14:creationId xmlns:p14="http://schemas.microsoft.com/office/powerpoint/2010/main" val="216174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636912"/>
            <a:ext cx="7408333" cy="3450696"/>
          </a:xfrm>
        </p:spPr>
        <p:txBody>
          <a:bodyPr>
            <a:normAutofit fontScale="92500" lnSpcReduction="20000"/>
          </a:bodyPr>
          <a:lstStyle/>
          <a:p>
            <a:pPr algn="just">
              <a:lnSpc>
                <a:spcPct val="80000"/>
              </a:lnSpc>
              <a:spcBef>
                <a:spcPts val="600"/>
              </a:spcBef>
              <a:buClr>
                <a:srgbClr val="000000"/>
              </a:buClr>
              <a:buSzPct val="167000"/>
            </a:pPr>
            <a:r>
              <a:rPr lang="es-ES" b="1" dirty="0">
                <a:latin typeface="FrankRuehl" pitchFamily="34" charset="-79"/>
                <a:cs typeface="FrankRuehl" pitchFamily="34" charset="-79"/>
              </a:rPr>
              <a:t>En el año 1993 nos establecimos como empresa para satisfacer la necesidad de aquellas personas que estaban interesadas en dominar el idioma ingles. </a:t>
            </a:r>
          </a:p>
          <a:p>
            <a:pPr algn="just">
              <a:lnSpc>
                <a:spcPct val="80000"/>
              </a:lnSpc>
              <a:spcBef>
                <a:spcPts val="600"/>
              </a:spcBef>
              <a:buClr>
                <a:srgbClr val="000000"/>
              </a:buClr>
              <a:buSzPct val="167000"/>
              <a:buNone/>
            </a:pPr>
            <a:endParaRPr lang="es-ES" b="1" dirty="0">
              <a:latin typeface="FrankRuehl" pitchFamily="34" charset="-79"/>
              <a:cs typeface="FrankRuehl" pitchFamily="34" charset="-79"/>
            </a:endParaRPr>
          </a:p>
          <a:p>
            <a:pPr algn="just">
              <a:lnSpc>
                <a:spcPct val="80000"/>
              </a:lnSpc>
              <a:spcBef>
                <a:spcPts val="600"/>
              </a:spcBef>
              <a:buClr>
                <a:srgbClr val="000000"/>
              </a:buClr>
              <a:buSzPct val="167000"/>
            </a:pPr>
            <a:r>
              <a:rPr lang="es-ES" b="1" dirty="0">
                <a:latin typeface="FrankRuehl" pitchFamily="34" charset="-79"/>
                <a:cs typeface="FrankRuehl" pitchFamily="34" charset="-79"/>
              </a:rPr>
              <a:t>Desde entonces hemos graduado muchos alumnos que nos han dejado sus testimonios. </a:t>
            </a:r>
          </a:p>
          <a:p>
            <a:pPr algn="just">
              <a:lnSpc>
                <a:spcPct val="80000"/>
              </a:lnSpc>
              <a:spcBef>
                <a:spcPts val="600"/>
              </a:spcBef>
              <a:buClr>
                <a:srgbClr val="000000"/>
              </a:buClr>
              <a:buSzPct val="167000"/>
              <a:buNone/>
            </a:pPr>
            <a:endParaRPr lang="es-ES" b="1" dirty="0">
              <a:latin typeface="FrankRuehl" pitchFamily="34" charset="-79"/>
              <a:cs typeface="FrankRuehl" pitchFamily="34" charset="-79"/>
            </a:endParaRPr>
          </a:p>
          <a:p>
            <a:pPr algn="just">
              <a:lnSpc>
                <a:spcPct val="80000"/>
              </a:lnSpc>
              <a:spcBef>
                <a:spcPts val="600"/>
              </a:spcBef>
              <a:buClr>
                <a:srgbClr val="000000"/>
              </a:buClr>
              <a:buSzPct val="167000"/>
            </a:pPr>
            <a:r>
              <a:rPr lang="es-ES" b="1" dirty="0">
                <a:latin typeface="FrankRuehl" pitchFamily="34" charset="-79"/>
                <a:cs typeface="FrankRuehl" pitchFamily="34" charset="-79"/>
              </a:rPr>
              <a:t>Una de nuestros principales cambios lo tuvimos en </a:t>
            </a:r>
            <a:r>
              <a:rPr lang="es-ES" b="1" dirty="0" err="1">
                <a:latin typeface="FrankRuehl" pitchFamily="34" charset="-79"/>
                <a:cs typeface="FrankRuehl" pitchFamily="34" charset="-79"/>
              </a:rPr>
              <a:t>en</a:t>
            </a:r>
            <a:r>
              <a:rPr lang="es-ES" b="1" dirty="0">
                <a:latin typeface="FrankRuehl" pitchFamily="34" charset="-79"/>
                <a:cs typeface="FrankRuehl" pitchFamily="34" charset="-79"/>
              </a:rPr>
              <a:t> el 2002 cuando presentamos al mercado el programa académico </a:t>
            </a:r>
            <a:r>
              <a:rPr lang="es-ES" b="1" dirty="0" err="1">
                <a:latin typeface="FrankRuehl" pitchFamily="34" charset="-79"/>
                <a:cs typeface="FrankRuehl" pitchFamily="34" charset="-79"/>
              </a:rPr>
              <a:t>Mr</a:t>
            </a:r>
            <a:r>
              <a:rPr lang="es-ES" b="1" dirty="0">
                <a:latin typeface="FrankRuehl" pitchFamily="34" charset="-79"/>
                <a:cs typeface="FrankRuehl" pitchFamily="34" charset="-79"/>
              </a:rPr>
              <a:t> Frank, como resultado de nuestra experiencia y por la necesidad del mercado de tener un contacto más directo y rápido con el idioma.</a:t>
            </a:r>
          </a:p>
          <a:p>
            <a:pPr algn="just"/>
            <a:endParaRPr lang="es-ES" dirty="0"/>
          </a:p>
        </p:txBody>
      </p:sp>
      <p:sp>
        <p:nvSpPr>
          <p:cNvPr id="3" name="2 Título"/>
          <p:cNvSpPr>
            <a:spLocks noGrp="1"/>
          </p:cNvSpPr>
          <p:nvPr>
            <p:ph type="title"/>
          </p:nvPr>
        </p:nvSpPr>
        <p:spPr/>
        <p:txBody>
          <a:bodyPr/>
          <a:lstStyle/>
          <a:p>
            <a:r>
              <a:rPr lang="es-ES" b="1" dirty="0" smtClean="0">
                <a:solidFill>
                  <a:schemeClr val="bg1"/>
                </a:solidFill>
                <a:effectLst>
                  <a:outerShdw blurRad="38100" dist="38100" dir="2700000" algn="tl">
                    <a:srgbClr val="000000">
                      <a:alpha val="43137"/>
                    </a:srgbClr>
                  </a:outerShdw>
                </a:effectLst>
              </a:rPr>
              <a:t>QUIENES SOMOS</a:t>
            </a:r>
            <a:endParaRPr lang="es-ES" b="1" dirty="0">
              <a:solidFill>
                <a:schemeClr val="bg1"/>
              </a:solidFill>
              <a:effectLst>
                <a:outerShdw blurRad="38100" dist="38100" dir="2700000" algn="tl">
                  <a:srgbClr val="000000">
                    <a:alpha val="43137"/>
                  </a:srgbClr>
                </a:outerShdw>
              </a:effectLst>
            </a:endParaRPr>
          </a:p>
        </p:txBody>
      </p:sp>
      <p:sp>
        <p:nvSpPr>
          <p:cNvPr id="4" name="3 Rectángulo"/>
          <p:cNvSpPr/>
          <p:nvPr/>
        </p:nvSpPr>
        <p:spPr>
          <a:xfrm>
            <a:off x="683568" y="1700808"/>
            <a:ext cx="2592288" cy="461665"/>
          </a:xfrm>
          <a:prstGeom prst="rect">
            <a:avLst/>
          </a:prstGeom>
        </p:spPr>
        <p:txBody>
          <a:bodyPr wrap="square">
            <a:spAutoFit/>
          </a:bodyPr>
          <a:lstStyle/>
          <a:p>
            <a:pPr defTabSz="801688" eaLnBrk="0" hangingPunct="0"/>
            <a:r>
              <a:rPr lang="es-ES_tradnl" sz="2400" dirty="0">
                <a:solidFill>
                  <a:srgbClr val="EA041A"/>
                </a:solidFill>
                <a:effectLst>
                  <a:outerShdw blurRad="38100" dist="38100" dir="2700000" algn="tl">
                    <a:srgbClr val="000000">
                      <a:alpha val="43137"/>
                    </a:srgbClr>
                  </a:outerShdw>
                </a:effectLst>
                <a:latin typeface="FrankRuehl" pitchFamily="34" charset="-79"/>
                <a:cs typeface="FrankRuehl" pitchFamily="34" charset="-79"/>
              </a:rPr>
              <a:t>Desde 1993</a:t>
            </a:r>
            <a:endParaRPr lang="es-ES_tradnl" sz="2400" noProof="1">
              <a:solidFill>
                <a:srgbClr val="EA041A"/>
              </a:solidFill>
              <a:effectLst>
                <a:outerShdw blurRad="38100" dist="38100" dir="2700000" algn="tl">
                  <a:srgbClr val="000000">
                    <a:alpha val="43137"/>
                  </a:srgbClr>
                </a:outerShdw>
              </a:effectLst>
              <a:latin typeface="FrankRuehl" pitchFamily="34" charset="-79"/>
              <a:cs typeface="FrankRuehl" pitchFamily="34" charset="-79"/>
            </a:endParaRPr>
          </a:p>
        </p:txBody>
      </p:sp>
    </p:spTree>
    <p:extLst>
      <p:ext uri="{BB962C8B-B14F-4D97-AF65-F5344CB8AC3E}">
        <p14:creationId xmlns:p14="http://schemas.microsoft.com/office/powerpoint/2010/main" val="2733699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79512" y="0"/>
            <a:ext cx="8964488" cy="68580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1800" dirty="0" smtClean="0">
                <a:latin typeface="Arial Black" pitchFamily="34" charset="0"/>
              </a:rPr>
              <a:t/>
            </a:r>
            <a:br>
              <a:rPr lang="es-MX" sz="1800" dirty="0" smtClean="0">
                <a:latin typeface="Arial Black" pitchFamily="34" charset="0"/>
              </a:rPr>
            </a:br>
            <a:r>
              <a:rPr lang="es-MX" sz="1800" dirty="0" smtClean="0">
                <a:latin typeface="Arial Black" pitchFamily="34" charset="0"/>
              </a:rPr>
              <a:t>	</a:t>
            </a:r>
            <a:r>
              <a:rPr lang="es-MX" sz="2000" dirty="0" smtClean="0">
                <a:solidFill>
                  <a:schemeClr val="tx1"/>
                </a:solidFill>
                <a:effectLst>
                  <a:outerShdw blurRad="38100" dist="38100" dir="2700000" algn="tl">
                    <a:srgbClr val="000000">
                      <a:alpha val="43137"/>
                    </a:srgbClr>
                  </a:outerShdw>
                </a:effectLst>
                <a:latin typeface="FrankRuehl" pitchFamily="34" charset="-79"/>
                <a:cs typeface="FrankRuehl" pitchFamily="34" charset="-79"/>
              </a:rPr>
              <a:t>    </a:t>
            </a:r>
            <a:r>
              <a:rPr lang="es-MX" sz="4900" b="1" dirty="0" smtClean="0">
                <a:solidFill>
                  <a:srgbClr val="CC3300"/>
                </a:solidFill>
                <a:effectLst>
                  <a:outerShdw blurRad="38100" dist="38100" dir="2700000" algn="tl">
                    <a:srgbClr val="000000">
                      <a:alpha val="43137"/>
                    </a:srgbClr>
                  </a:outerShdw>
                </a:effectLst>
                <a:latin typeface="FrankRuehl" pitchFamily="34" charset="-79"/>
                <a:cs typeface="FrankRuehl" pitchFamily="34" charset="-79"/>
              </a:rPr>
              <a:t>INTENTA UN  NUEVO METODO</a:t>
            </a:r>
            <a:r>
              <a:rPr lang="es-MX" sz="1800" dirty="0" smtClean="0">
                <a:latin typeface="Arial Black" pitchFamily="34" charset="0"/>
              </a:rPr>
              <a:t/>
            </a:r>
            <a:br>
              <a:rPr lang="es-MX" sz="1800" dirty="0" smtClean="0">
                <a:latin typeface="Arial Black" pitchFamily="34" charset="0"/>
              </a:rPr>
            </a:br>
            <a:r>
              <a:rPr lang="es-MX" sz="1800" dirty="0">
                <a:latin typeface="Arial Black" pitchFamily="34" charset="0"/>
              </a:rPr>
              <a:t/>
            </a:r>
            <a:br>
              <a:rPr lang="es-MX" sz="1800" dirty="0">
                <a:latin typeface="Arial Black" pitchFamily="34" charset="0"/>
              </a:rPr>
            </a:br>
            <a:r>
              <a:rPr lang="es-MX" sz="1800" b="1" dirty="0" smtClean="0">
                <a:latin typeface="FrankRuehl" pitchFamily="34" charset="-79"/>
                <a:cs typeface="FrankRuehl" pitchFamily="34" charset="-79"/>
              </a:rPr>
              <a:t/>
            </a:r>
            <a:br>
              <a:rPr lang="es-MX" sz="1800" b="1" dirty="0" smtClean="0">
                <a:latin typeface="FrankRuehl" pitchFamily="34" charset="-79"/>
                <a:cs typeface="FrankRuehl" pitchFamily="34" charset="-79"/>
              </a:rPr>
            </a:br>
            <a:r>
              <a:rPr lang="es-MX" sz="2000" b="1" dirty="0" smtClean="0">
                <a:solidFill>
                  <a:schemeClr val="tx2">
                    <a:lumMod val="50000"/>
                  </a:schemeClr>
                </a:solidFill>
                <a:latin typeface="FrankRuehl" pitchFamily="34" charset="-79"/>
                <a:cs typeface="FrankRuehl" pitchFamily="34" charset="-79"/>
              </a:rPr>
              <a:t>En los países de habla Hispana, el ingles se convierte en la meta esencial, como segundo idioma a dominar.</a:t>
            </a:r>
            <a:br>
              <a:rPr lang="es-MX" sz="2000" b="1" dirty="0" smtClean="0">
                <a:solidFill>
                  <a:schemeClr val="tx2">
                    <a:lumMod val="50000"/>
                  </a:schemeClr>
                </a:solidFill>
                <a:latin typeface="FrankRuehl" pitchFamily="34" charset="-79"/>
                <a:cs typeface="FrankRuehl" pitchFamily="34" charset="-79"/>
              </a:rPr>
            </a:br>
            <a:r>
              <a:rPr lang="es-MX" sz="2000" b="1" dirty="0" smtClean="0">
                <a:solidFill>
                  <a:schemeClr val="tx2">
                    <a:lumMod val="50000"/>
                  </a:schemeClr>
                </a:solidFill>
                <a:latin typeface="FrankRuehl" pitchFamily="34" charset="-79"/>
                <a:cs typeface="FrankRuehl" pitchFamily="34" charset="-79"/>
              </a:rPr>
              <a:t>Lastimosamente para un alto porcentaje de estos, el mayor logro que se puede observar es el dominio en la escritura y la lectura del mismo.</a:t>
            </a:r>
            <a:br>
              <a:rPr lang="es-MX" sz="2000" b="1" dirty="0" smtClean="0">
                <a:solidFill>
                  <a:schemeClr val="tx2">
                    <a:lumMod val="50000"/>
                  </a:schemeClr>
                </a:solidFill>
                <a:latin typeface="FrankRuehl" pitchFamily="34" charset="-79"/>
                <a:cs typeface="FrankRuehl" pitchFamily="34" charset="-79"/>
              </a:rPr>
            </a:br>
            <a:r>
              <a:rPr lang="es-MX" sz="2000" b="1" dirty="0" smtClean="0">
                <a:solidFill>
                  <a:schemeClr val="tx2">
                    <a:lumMod val="50000"/>
                  </a:schemeClr>
                </a:solidFill>
                <a:latin typeface="FrankRuehl" pitchFamily="34" charset="-79"/>
                <a:cs typeface="FrankRuehl" pitchFamily="34" charset="-79"/>
              </a:rPr>
              <a:t/>
            </a:r>
            <a:br>
              <a:rPr lang="es-MX" sz="2000" b="1" dirty="0" smtClean="0">
                <a:solidFill>
                  <a:schemeClr val="tx2">
                    <a:lumMod val="50000"/>
                  </a:schemeClr>
                </a:solidFill>
                <a:latin typeface="FrankRuehl" pitchFamily="34" charset="-79"/>
                <a:cs typeface="FrankRuehl" pitchFamily="34" charset="-79"/>
              </a:rPr>
            </a:br>
            <a:r>
              <a:rPr lang="es-MX" sz="2000" b="1" dirty="0" smtClean="0">
                <a:solidFill>
                  <a:schemeClr val="tx2">
                    <a:lumMod val="50000"/>
                  </a:schemeClr>
                </a:solidFill>
                <a:latin typeface="FrankRuehl" pitchFamily="34" charset="-79"/>
                <a:cs typeface="FrankRuehl" pitchFamily="34" charset="-79"/>
              </a:rPr>
              <a:t>Las causas se pueden identificar en 2 grandes premisas:</a:t>
            </a:r>
            <a:br>
              <a:rPr lang="es-MX" sz="2000" b="1" dirty="0" smtClean="0">
                <a:solidFill>
                  <a:schemeClr val="tx2">
                    <a:lumMod val="50000"/>
                  </a:schemeClr>
                </a:solidFill>
                <a:latin typeface="FrankRuehl" pitchFamily="34" charset="-79"/>
                <a:cs typeface="FrankRuehl" pitchFamily="34" charset="-79"/>
              </a:rPr>
            </a:br>
            <a:r>
              <a:rPr lang="es-MX" sz="2000" b="1" dirty="0" smtClean="0">
                <a:solidFill>
                  <a:schemeClr val="tx2">
                    <a:lumMod val="50000"/>
                  </a:schemeClr>
                </a:solidFill>
                <a:latin typeface="FrankRuehl" pitchFamily="34" charset="-79"/>
                <a:cs typeface="FrankRuehl" pitchFamily="34" charset="-79"/>
              </a:rPr>
              <a:t/>
            </a:r>
            <a:br>
              <a:rPr lang="es-MX" sz="2000" b="1" dirty="0" smtClean="0">
                <a:solidFill>
                  <a:schemeClr val="tx2">
                    <a:lumMod val="50000"/>
                  </a:schemeClr>
                </a:solidFill>
                <a:latin typeface="FrankRuehl" pitchFamily="34" charset="-79"/>
                <a:cs typeface="FrankRuehl" pitchFamily="34" charset="-79"/>
              </a:rPr>
            </a:br>
            <a:r>
              <a:rPr lang="es-MX" sz="2000" b="1" dirty="0" smtClean="0">
                <a:solidFill>
                  <a:schemeClr val="tx2">
                    <a:lumMod val="50000"/>
                  </a:schemeClr>
                </a:solidFill>
                <a:latin typeface="FrankRuehl" pitchFamily="34" charset="-79"/>
                <a:cs typeface="FrankRuehl" pitchFamily="34" charset="-79"/>
              </a:rPr>
              <a:t>1.	Sistema de aprendizaje. En los colegios existe la tendencia a enseñar el ingles desde el punto de vista de la gramática, lo cual a generado desmotivación en aquellos que se esfuerzan por darle un sentido practico al ingles en sus vidas.</a:t>
            </a:r>
            <a:br>
              <a:rPr lang="es-MX" sz="2000" b="1" dirty="0" smtClean="0">
                <a:solidFill>
                  <a:schemeClr val="tx2">
                    <a:lumMod val="50000"/>
                  </a:schemeClr>
                </a:solidFill>
                <a:latin typeface="FrankRuehl" pitchFamily="34" charset="-79"/>
                <a:cs typeface="FrankRuehl" pitchFamily="34" charset="-79"/>
              </a:rPr>
            </a:br>
            <a:r>
              <a:rPr lang="es-MX" sz="2000" b="1" dirty="0" smtClean="0">
                <a:solidFill>
                  <a:schemeClr val="tx2">
                    <a:lumMod val="50000"/>
                  </a:schemeClr>
                </a:solidFill>
                <a:latin typeface="FrankRuehl" pitchFamily="34" charset="-79"/>
                <a:cs typeface="FrankRuehl" pitchFamily="34" charset="-79"/>
              </a:rPr>
              <a:t>Además aquellas instituciones independientes del mercado de la enseñanza del idioma, dan una continuidad a esta barrera.</a:t>
            </a:r>
            <a:br>
              <a:rPr lang="es-MX" sz="2000" b="1" dirty="0" smtClean="0">
                <a:solidFill>
                  <a:schemeClr val="tx2">
                    <a:lumMod val="50000"/>
                  </a:schemeClr>
                </a:solidFill>
                <a:latin typeface="FrankRuehl" pitchFamily="34" charset="-79"/>
                <a:cs typeface="FrankRuehl" pitchFamily="34" charset="-79"/>
              </a:rPr>
            </a:br>
            <a:r>
              <a:rPr lang="es-MX" sz="2000" b="1" dirty="0" smtClean="0">
                <a:solidFill>
                  <a:schemeClr val="tx2">
                    <a:lumMod val="50000"/>
                  </a:schemeClr>
                </a:solidFill>
                <a:latin typeface="FrankRuehl" pitchFamily="34" charset="-79"/>
                <a:cs typeface="FrankRuehl" pitchFamily="34" charset="-79"/>
              </a:rPr>
              <a:t>2.	Hablar Ingles. Para aquellos que llegan a hablar el ingles, no encuentran en donde practicarlo y se unen con aquellos que se animan a aprenderlo y les cuesta trabajo, el tumbar la barrera del miedo a hablarlo delante de la gente.</a:t>
            </a:r>
            <a:r>
              <a:rPr lang="es-MX" sz="2000" b="0" dirty="0" smtClean="0">
                <a:solidFill>
                  <a:schemeClr val="bg2">
                    <a:lumMod val="25000"/>
                  </a:schemeClr>
                </a:solidFill>
                <a:latin typeface="FrankRuehl" pitchFamily="34" charset="-79"/>
                <a:cs typeface="FrankRuehl" pitchFamily="34" charset="-79"/>
              </a:rPr>
              <a:t/>
            </a:r>
            <a:br>
              <a:rPr lang="es-MX" sz="2000" b="0" dirty="0" smtClean="0">
                <a:solidFill>
                  <a:schemeClr val="bg2">
                    <a:lumMod val="25000"/>
                  </a:schemeClr>
                </a:solidFill>
                <a:latin typeface="FrankRuehl" pitchFamily="34" charset="-79"/>
                <a:cs typeface="FrankRuehl" pitchFamily="34" charset="-79"/>
              </a:rPr>
            </a:br>
            <a:r>
              <a:rPr lang="es-MX" sz="2000" b="0" dirty="0" smtClean="0">
                <a:solidFill>
                  <a:schemeClr val="bg2">
                    <a:lumMod val="25000"/>
                  </a:schemeClr>
                </a:solidFill>
                <a:latin typeface="FrankRuehl" pitchFamily="34" charset="-79"/>
                <a:cs typeface="FrankRuehl" pitchFamily="34" charset="-79"/>
              </a:rPr>
              <a:t/>
            </a:r>
            <a:br>
              <a:rPr lang="es-MX" sz="2000" b="0" dirty="0" smtClean="0">
                <a:solidFill>
                  <a:schemeClr val="bg2">
                    <a:lumMod val="25000"/>
                  </a:schemeClr>
                </a:solidFill>
                <a:latin typeface="FrankRuehl" pitchFamily="34" charset="-79"/>
                <a:cs typeface="FrankRuehl" pitchFamily="34" charset="-79"/>
              </a:rPr>
            </a:br>
            <a:r>
              <a:rPr lang="es-MX" sz="2200" b="1" dirty="0" smtClean="0">
                <a:solidFill>
                  <a:schemeClr val="tx1"/>
                </a:solidFill>
                <a:effectLst>
                  <a:outerShdw blurRad="38100" dist="38100" dir="2700000" algn="tl">
                    <a:srgbClr val="000000">
                      <a:alpha val="43137"/>
                    </a:srgbClr>
                  </a:outerShdw>
                </a:effectLst>
                <a:latin typeface="FrankRuehl" pitchFamily="34" charset="-79"/>
                <a:cs typeface="FrankRuehl" pitchFamily="34" charset="-79"/>
              </a:rPr>
              <a:t>Para esto es que se ha creado: </a:t>
            </a:r>
          </a:p>
        </p:txBody>
      </p:sp>
    </p:spTree>
    <p:extLst>
      <p:ext uri="{BB962C8B-B14F-4D97-AF65-F5344CB8AC3E}">
        <p14:creationId xmlns:p14="http://schemas.microsoft.com/office/powerpoint/2010/main" val="2991814125"/>
      </p:ext>
    </p:extLst>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980728"/>
            <a:ext cx="8409940" cy="2063164"/>
          </a:xfrm>
        </p:spPr>
      </p:pic>
      <p:sp>
        <p:nvSpPr>
          <p:cNvPr id="3" name="2 Título"/>
          <p:cNvSpPr>
            <a:spLocks noGrp="1"/>
          </p:cNvSpPr>
          <p:nvPr>
            <p:ph type="title"/>
          </p:nvPr>
        </p:nvSpPr>
        <p:spPr>
          <a:xfrm>
            <a:off x="431860" y="3068960"/>
            <a:ext cx="8157592" cy="964696"/>
          </a:xfrm>
          <a:solidFill>
            <a:srgbClr val="FF0000"/>
          </a:solidFill>
        </p:spPr>
        <p:txBody>
          <a:bodyPr/>
          <a:lstStyle/>
          <a:p>
            <a:r>
              <a:rPr lang="es-ES" b="1" dirty="0" smtClean="0">
                <a:solidFill>
                  <a:schemeClr val="tx2">
                    <a:lumMod val="75000"/>
                  </a:schemeClr>
                </a:solidFill>
                <a:effectLst>
                  <a:outerShdw blurRad="38100" dist="38100" dir="2700000" algn="tl">
                    <a:srgbClr val="000000">
                      <a:alpha val="43137"/>
                    </a:srgbClr>
                  </a:outerShdw>
                </a:effectLst>
              </a:rPr>
              <a:t>IN THE SCHOOL</a:t>
            </a:r>
            <a:endParaRPr lang="es-ES" b="1" dirty="0">
              <a:solidFill>
                <a:schemeClr val="tx2">
                  <a:lumMod val="75000"/>
                </a:schemeClr>
              </a:solidFill>
              <a:effectLst>
                <a:outerShdw blurRad="38100" dist="38100" dir="2700000" algn="tl">
                  <a:srgbClr val="000000">
                    <a:alpha val="43137"/>
                  </a:srgbClr>
                </a:outerShdw>
              </a:effectLst>
            </a:endParaRPr>
          </a:p>
        </p:txBody>
      </p:sp>
      <p:sp>
        <p:nvSpPr>
          <p:cNvPr id="5" name="2 Título"/>
          <p:cNvSpPr txBox="1">
            <a:spLocks/>
          </p:cNvSpPr>
          <p:nvPr/>
        </p:nvSpPr>
        <p:spPr>
          <a:xfrm>
            <a:off x="395536" y="4149080"/>
            <a:ext cx="8409940" cy="252028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Somos una institución dedicada a servir en la enseñanza del idioma </a:t>
            </a:r>
            <a:r>
              <a:rPr lang="en-US" b="1" dirty="0" smtClean="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ingl</a:t>
            </a:r>
            <a:r>
              <a:rPr lang="en-US" dirty="0" smtClean="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é</a:t>
            </a:r>
            <a:r>
              <a:rPr lang="en-US" b="1" dirty="0" smtClean="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s</a:t>
            </a:r>
            <a:r>
              <a:rPr lang="en-US" b="1" dirty="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 y ahora en su plantel educativo</a:t>
            </a:r>
            <a:r>
              <a:rPr lang="en-US" b="1" dirty="0" smtClean="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a:t>
            </a:r>
            <a:br>
              <a:rPr lang="en-US" b="1" dirty="0" smtClean="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br>
            <a:endParaRPr lang="en-US" b="1" dirty="0" smtClean="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endParaRPr>
          </a:p>
          <a:p>
            <a:pPr marL="342900" indent="-342900">
              <a:lnSpc>
                <a:spcPct val="80000"/>
              </a:lnSpc>
              <a:spcBef>
                <a:spcPts val="600"/>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defRPr/>
            </a:pPr>
            <a:r>
              <a:rPr lang="es-MX" sz="3200" b="1" kern="0" dirty="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LLEGAMOS A USTEDES CON UN MODERNO SISTEMA </a:t>
            </a:r>
            <a:endParaRPr lang="es-MX" sz="3200" b="1" kern="0" dirty="0" smtClean="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endParaRPr>
          </a:p>
          <a:p>
            <a:pPr marL="342900" indent="-342900">
              <a:lnSpc>
                <a:spcPct val="80000"/>
              </a:lnSpc>
              <a:spcBef>
                <a:spcPts val="600"/>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defRPr/>
            </a:pPr>
            <a:r>
              <a:rPr lang="es-MX" sz="3200" b="1" kern="0" dirty="0" smtClean="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METODOLOGICO </a:t>
            </a:r>
            <a:r>
              <a:rPr lang="es-MX" sz="3200" b="1" kern="0" dirty="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PARA APRENDER A HABLAR EL IDIOMA INGLES: </a:t>
            </a:r>
          </a:p>
          <a:p>
            <a:pPr marL="342900" indent="-342900">
              <a:lnSpc>
                <a:spcPct val="80000"/>
              </a:lnSpc>
              <a:spcBef>
                <a:spcPts val="600"/>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defRPr/>
            </a:pPr>
            <a:endParaRPr lang="es-MX" sz="3200" b="1" kern="0" dirty="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endParaRPr>
          </a:p>
          <a:p>
            <a:pPr marL="342900" indent="-342900">
              <a:lnSpc>
                <a:spcPct val="80000"/>
              </a:lnSpc>
              <a:spcBef>
                <a:spcPts val="600"/>
              </a:spcBef>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defRPr/>
            </a:pPr>
            <a:r>
              <a:rPr lang="es-MX" sz="3200" b="1" kern="0" dirty="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rPr>
              <a:t>MEDIANTE EL SISTEMA CONVERSACIONAL</a:t>
            </a:r>
          </a:p>
          <a:p>
            <a:endParaRPr lang="en-US" b="1" dirty="0" smtClean="0">
              <a:solidFill>
                <a:schemeClr val="tx2">
                  <a:lumMod val="75000"/>
                </a:schemeClr>
              </a:solidFill>
              <a:effectLst>
                <a:outerShdw blurRad="38100" dist="38100" dir="2700000" algn="tl">
                  <a:srgbClr val="000000">
                    <a:alpha val="43137"/>
                  </a:srgbClr>
                </a:outerShdw>
              </a:effectLst>
              <a:latin typeface="FrankRuehl" pitchFamily="34" charset="-79"/>
              <a:cs typeface="FrankRuehl" pitchFamily="34" charset="-79"/>
            </a:endParaRPr>
          </a:p>
          <a:p>
            <a:endParaRPr lang="es-ES"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563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Título"/>
          <p:cNvSpPr>
            <a:spLocks noGrp="1"/>
          </p:cNvSpPr>
          <p:nvPr>
            <p:ph type="title"/>
          </p:nvPr>
        </p:nvSpPr>
        <p:spPr>
          <a:xfrm>
            <a:off x="301798" y="1992672"/>
            <a:ext cx="8662690" cy="648072"/>
          </a:xfrm>
          <a:solidFill>
            <a:srgbClr val="FF0000"/>
          </a:solidFill>
        </p:spPr>
        <p:txBody>
          <a:bodyPr>
            <a:normAutofit fontScale="90000"/>
          </a:bodyPr>
          <a:lstStyle/>
          <a:p>
            <a:r>
              <a:rPr lang="es-ES" b="1" dirty="0" smtClean="0">
                <a:solidFill>
                  <a:schemeClr val="tx2">
                    <a:lumMod val="75000"/>
                  </a:schemeClr>
                </a:solidFill>
                <a:effectLst>
                  <a:outerShdw blurRad="38100" dist="38100" dir="2700000" algn="tl">
                    <a:srgbClr val="000000">
                      <a:alpha val="43137"/>
                    </a:srgbClr>
                  </a:outerShdw>
                </a:effectLst>
              </a:rPr>
              <a:t>IN THE SCHOOL</a:t>
            </a:r>
            <a:endParaRPr lang="es-ES" b="1" dirty="0">
              <a:solidFill>
                <a:schemeClr val="tx2">
                  <a:lumMod val="75000"/>
                </a:schemeClr>
              </a:solidFill>
              <a:effectLst>
                <a:outerShdw blurRad="38100" dist="38100" dir="2700000" algn="tl">
                  <a:srgbClr val="000000">
                    <a:alpha val="43137"/>
                  </a:srgbClr>
                </a:outerShdw>
              </a:effectLst>
            </a:endParaRPr>
          </a:p>
        </p:txBody>
      </p:sp>
      <p:pic>
        <p:nvPicPr>
          <p:cNvPr id="11" name="3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8784976" cy="1872208"/>
          </a:xfrm>
          <a:prstGeom prst="rect">
            <a:avLst/>
          </a:prstGeom>
        </p:spPr>
      </p:pic>
      <p:sp>
        <p:nvSpPr>
          <p:cNvPr id="2" name="1 Marcador de contenido"/>
          <p:cNvSpPr>
            <a:spLocks noGrp="1"/>
          </p:cNvSpPr>
          <p:nvPr>
            <p:ph idx="1"/>
          </p:nvPr>
        </p:nvSpPr>
        <p:spPr>
          <a:xfrm>
            <a:off x="3779912" y="1916832"/>
            <a:ext cx="4752528" cy="4968552"/>
          </a:xfrm>
        </p:spPr>
        <p:txBody>
          <a:bodyPr>
            <a:normAutofit fontScale="92500"/>
          </a:bodyPr>
          <a:lstStyle/>
          <a:p>
            <a:pPr algn="ctr">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b="1" dirty="0" smtClean="0">
              <a:solidFill>
                <a:schemeClr val="tx2">
                  <a:lumMod val="75000"/>
                </a:schemeClr>
              </a:solidFill>
              <a:latin typeface="Footlight MT Light" pitchFamily="18" charset="0"/>
            </a:endParaRPr>
          </a:p>
          <a:p>
            <a:pPr algn="ctr">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b="1" dirty="0" smtClean="0">
              <a:solidFill>
                <a:schemeClr val="tx2">
                  <a:lumMod val="75000"/>
                </a:schemeClr>
              </a:solidFill>
              <a:latin typeface="Footlight MT Light" pitchFamily="18" charset="0"/>
            </a:endParaRPr>
          </a:p>
          <a:p>
            <a:pPr algn="ctr">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b="1" dirty="0" smtClean="0">
                <a:solidFill>
                  <a:schemeClr val="tx2">
                    <a:lumMod val="75000"/>
                  </a:schemeClr>
                </a:solidFill>
                <a:latin typeface="Footlight MT Light" pitchFamily="18" charset="0"/>
              </a:rPr>
              <a:t>Play </a:t>
            </a:r>
            <a:r>
              <a:rPr lang="es-ES_tradnl" b="1" dirty="0">
                <a:solidFill>
                  <a:schemeClr val="tx2">
                    <a:lumMod val="75000"/>
                  </a:schemeClr>
                </a:solidFill>
                <a:latin typeface="Footlight MT Light" pitchFamily="18" charset="0"/>
              </a:rPr>
              <a:t>Ground es el único programa integral de enseñanza del inglés exclusivo para niños.</a:t>
            </a:r>
          </a:p>
          <a:p>
            <a:pPr algn="ctr">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b="1" dirty="0">
                <a:solidFill>
                  <a:schemeClr val="tx2">
                    <a:lumMod val="75000"/>
                  </a:schemeClr>
                </a:solidFill>
                <a:latin typeface="Footlight MT Light" pitchFamily="18" charset="0"/>
              </a:rPr>
              <a:t>Porque respetamos la edad del niño</a:t>
            </a:r>
            <a:r>
              <a:rPr lang="es-ES_tradnl" b="1" dirty="0" smtClean="0">
                <a:solidFill>
                  <a:schemeClr val="tx2">
                    <a:lumMod val="75000"/>
                  </a:schemeClr>
                </a:solidFill>
                <a:latin typeface="Footlight MT Light" pitchFamily="18" charset="0"/>
              </a:rPr>
              <a:t>.</a:t>
            </a:r>
          </a:p>
          <a:p>
            <a:pPr marL="0" indent="0" algn="ctr">
              <a:spcBef>
                <a:spcPts val="65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b="1" dirty="0" smtClean="0">
              <a:solidFill>
                <a:schemeClr val="tx2">
                  <a:lumMod val="75000"/>
                </a:schemeClr>
              </a:solidFill>
              <a:latin typeface="Footlight MT Light" pitchFamily="18" charset="0"/>
            </a:endParaRPr>
          </a:p>
          <a:p>
            <a:pPr algn="ctr">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b="1" dirty="0">
                <a:solidFill>
                  <a:schemeClr val="tx2">
                    <a:lumMod val="75000"/>
                  </a:schemeClr>
                </a:solidFill>
                <a:latin typeface="Footlight MT Light" pitchFamily="18" charset="0"/>
              </a:rPr>
              <a:t>Mr Frank English Method, es el complemento para el dominio total del idioma. Exclusivamente conversacional. Adaptado bajo las normas del Marco Común Europeo.</a:t>
            </a:r>
          </a:p>
          <a:p>
            <a:pPr algn="ctr">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b="1" dirty="0">
              <a:solidFill>
                <a:schemeClr val="tx2">
                  <a:lumMod val="75000"/>
                </a:schemeClr>
              </a:solidFill>
              <a:latin typeface="Footlight MT Light" pitchFamily="18" charset="0"/>
            </a:endParaRPr>
          </a:p>
          <a:p>
            <a:pPr marL="0" indent="0" algn="ctr">
              <a:spcBef>
                <a:spcPts val="65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b="1" dirty="0">
              <a:solidFill>
                <a:schemeClr val="tx2">
                  <a:lumMod val="75000"/>
                </a:schemeClr>
              </a:solidFill>
              <a:latin typeface="Footlight MT Light" pitchFamily="18" charset="0"/>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1858608985"/>
              </p:ext>
            </p:extLst>
          </p:nvPr>
        </p:nvGraphicFramePr>
        <p:xfrm>
          <a:off x="444673" y="2780928"/>
          <a:ext cx="3000375" cy="1428750"/>
        </p:xfrm>
        <a:graphic>
          <a:graphicData uri="http://schemas.openxmlformats.org/presentationml/2006/ole">
            <mc:AlternateContent xmlns:mc="http://schemas.openxmlformats.org/markup-compatibility/2006">
              <mc:Choice xmlns:v="urn:schemas-microsoft-com:vml" Requires="v">
                <p:oleObj spid="_x0000_s1068" r:id="rId4" imgW="2554224" imgH="1115568" progId="CorelDraw.Graphic.11">
                  <p:embed/>
                </p:oleObj>
              </mc:Choice>
              <mc:Fallback>
                <p:oleObj r:id="rId4" imgW="2554224" imgH="1115568" progId="CorelDraw.Graphic.11">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73" y="2780928"/>
                        <a:ext cx="3000375" cy="1428750"/>
                      </a:xfrm>
                      <a:prstGeom prst="rect">
                        <a:avLst/>
                      </a:prstGeom>
                      <a:gradFill rotWithShape="1">
                        <a:gsLst>
                          <a:gs pos="0">
                            <a:srgbClr val="478017"/>
                          </a:gs>
                          <a:gs pos="50000">
                            <a:srgbClr val="69B926"/>
                          </a:gs>
                          <a:gs pos="100000">
                            <a:srgbClr val="7EDC30"/>
                          </a:gs>
                        </a:gsLst>
                        <a:lin ang="16200000" scaled="1"/>
                      </a:gradFill>
                    </p:spPr>
                  </p:pic>
                </p:oleObj>
              </mc:Fallback>
            </mc:AlternateContent>
          </a:graphicData>
        </a:graphic>
      </p:graphicFrame>
      <p:pic>
        <p:nvPicPr>
          <p:cNvPr id="6" name="Picture 3"/>
          <p:cNvPicPr>
            <a:picLocks noChangeAspect="1" noChangeArrowheads="1"/>
          </p:cNvPicPr>
          <p:nvPr/>
        </p:nvPicPr>
        <p:blipFill>
          <a:blip r:embed="rId6" cstate="print">
            <a:lum bright="30000" contrast="-24000"/>
          </a:blip>
          <a:srcRect/>
          <a:stretch>
            <a:fillRect/>
          </a:stretch>
        </p:blipFill>
        <p:spPr bwMode="auto">
          <a:xfrm>
            <a:off x="301798" y="4725144"/>
            <a:ext cx="3143250" cy="1785938"/>
          </a:xfrm>
          <a:prstGeom prst="rect">
            <a:avLst/>
          </a:prstGeom>
          <a:ln>
            <a:headEnd/>
            <a:tailEnd/>
          </a:ln>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311832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slide(fromLeft)">
                                      <p:cBhvr additive="repl">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xml><?xml version="1.0" encoding="utf-8"?>
<p:tagLst xmlns:a="http://schemas.openxmlformats.org/drawingml/2006/main" xmlns:r="http://schemas.openxmlformats.org/officeDocument/2006/relationships" xmlns:p="http://schemas.openxmlformats.org/presentationml/2006/main">
  <p:tag name="JPM_SLIDE_ROLE" val="jpmPag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1085</TotalTime>
  <Words>1884</Words>
  <Application>Microsoft Office PowerPoint</Application>
  <PresentationFormat>Presentación en pantalla (4:3)</PresentationFormat>
  <Paragraphs>242</Paragraphs>
  <Slides>45</Slides>
  <Notes>8</Notes>
  <HiddenSlides>0</HiddenSlides>
  <MMClips>0</MMClips>
  <ScaleCrop>false</ScaleCrop>
  <HeadingPairs>
    <vt:vector size="8" baseType="variant">
      <vt:variant>
        <vt:lpstr>Fuentes usadas</vt:lpstr>
      </vt:variant>
      <vt:variant>
        <vt:i4>18</vt:i4>
      </vt:variant>
      <vt:variant>
        <vt:lpstr>Tema</vt:lpstr>
      </vt:variant>
      <vt:variant>
        <vt:i4>2</vt:i4>
      </vt:variant>
      <vt:variant>
        <vt:lpstr>Servidores OLE incrustados</vt:lpstr>
      </vt:variant>
      <vt:variant>
        <vt:i4>1</vt:i4>
      </vt:variant>
      <vt:variant>
        <vt:lpstr>Títulos de diapositiva</vt:lpstr>
      </vt:variant>
      <vt:variant>
        <vt:i4>45</vt:i4>
      </vt:variant>
    </vt:vector>
  </HeadingPairs>
  <TitlesOfParts>
    <vt:vector size="66" baseType="lpstr">
      <vt:lpstr>Arial Unicode MS</vt:lpstr>
      <vt:lpstr>Andalus</vt:lpstr>
      <vt:lpstr>Arial</vt:lpstr>
      <vt:lpstr>Arial Black</vt:lpstr>
      <vt:lpstr>Arial Narrow</vt:lpstr>
      <vt:lpstr>Baskerville Old Face</vt:lpstr>
      <vt:lpstr>Batang</vt:lpstr>
      <vt:lpstr>Bookman Old Style</vt:lpstr>
      <vt:lpstr>Calibri</vt:lpstr>
      <vt:lpstr>Candara</vt:lpstr>
      <vt:lpstr>Comic Sans MS</vt:lpstr>
      <vt:lpstr>DejaVu Sans</vt:lpstr>
      <vt:lpstr>Footlight MT Light</vt:lpstr>
      <vt:lpstr>FrankRuehl</vt:lpstr>
      <vt:lpstr>Hand Me Down S (BRK)</vt:lpstr>
      <vt:lpstr>Symbol</vt:lpstr>
      <vt:lpstr>Times New Roman</vt:lpstr>
      <vt:lpstr>Wingdings</vt:lpstr>
      <vt:lpstr>Forma de onda</vt:lpstr>
      <vt:lpstr>Diseño predeterminado</vt:lpstr>
      <vt:lpstr>CorelDraw.Graphic.11</vt:lpstr>
      <vt:lpstr> </vt:lpstr>
      <vt:lpstr> INSTITUTE OF LANGUAGE  </vt:lpstr>
      <vt:lpstr>         </vt:lpstr>
      <vt:lpstr>Presentación de PowerPoint</vt:lpstr>
      <vt:lpstr>RESEÑA HISTORICA</vt:lpstr>
      <vt:lpstr>QUIENES SOMOS</vt:lpstr>
      <vt:lpstr>      INTENTA UN  NUEVO METODO   En los países de habla Hispana, el ingles se convierte en la meta esencial, como segundo idioma a dominar. Lastimosamente para un alto porcentaje de estos, el mayor logro que se puede observar es el dominio en la escritura y la lectura del mismo.  Las causas se pueden identificar en 2 grandes premisas:  1. Sistema de aprendizaje. En los colegios existe la tendencia a enseñar el ingles desde el punto de vista de la gramática, lo cual a generado desmotivación en aquellos que se esfuerzan por darle un sentido practico al ingles en sus vidas. Además aquellas instituciones independientes del mercado de la enseñanza del idioma, dan una continuidad a esta barrera. 2. Hablar Ingles. Para aquellos que llegan a hablar el ingles, no encuentran en donde practicarlo y se unen con aquellos que se animan a aprenderlo y les cuesta trabajo, el tumbar la barrera del miedo a hablarlo delante de la gente.  Para esto es que se ha creado: </vt:lpstr>
      <vt:lpstr>IN THE SCHOOL</vt:lpstr>
      <vt:lpstr>IN THE SCHOOL</vt:lpstr>
      <vt:lpstr>Bienvenidos al  mundo de:</vt:lpstr>
      <vt:lpstr>Presentación de PowerPoint</vt:lpstr>
      <vt:lpstr>QUIERES SABER QUE ES PLAY GROUND ?</vt:lpstr>
      <vt:lpstr>PROGRAMA DESARROLLADO POR EDAD-GRADO</vt:lpstr>
      <vt:lpstr>PARA LOS DE 3 A 4 AÑOS</vt:lpstr>
      <vt:lpstr>LITTLEGROUND</vt:lpstr>
      <vt:lpstr>Presentación de PowerPoint</vt:lpstr>
      <vt:lpstr>PARA LOS NIÑOS DE 5 A 6 AÑOS</vt:lpstr>
      <vt:lpstr>TOYGROUND</vt:lpstr>
      <vt:lpstr>Presentación de PowerPoint</vt:lpstr>
      <vt:lpstr>PARA LOS 7 A 9 AÑOS</vt:lpstr>
      <vt:lpstr>Presentación de PowerPoint</vt:lpstr>
      <vt:lpstr>PLAY GROUND GRADE THREE </vt:lpstr>
      <vt:lpstr>PLAYGROUND  GRADE  FOUR </vt:lpstr>
      <vt:lpstr>PLAY GROUND  GRADE  FIVE</vt:lpstr>
      <vt:lpstr>PLAYGROUND</vt:lpstr>
      <vt:lpstr>Presentación de PowerPoint</vt:lpstr>
      <vt:lpstr>DE 6to   A    11 GRADO</vt:lpstr>
      <vt:lpstr>Bilingüismo en Colombia</vt:lpstr>
      <vt:lpstr>Presentación de PowerPoint</vt:lpstr>
      <vt:lpstr>¿Cual es nuestra Propuesta?</vt:lpstr>
      <vt:lpstr>Mr. Frank es un método Directo</vt:lpstr>
      <vt:lpstr>                       Nivel A1</vt:lpstr>
      <vt:lpstr>Nivel A2</vt:lpstr>
      <vt:lpstr>Nivel B1</vt:lpstr>
      <vt:lpstr>¿Cómo se obtiene una certificación?</vt:lpstr>
      <vt:lpstr>Certificación.</vt:lpstr>
      <vt:lpstr>¿Por qué es importante mecanizar? </vt:lpstr>
      <vt:lpstr>Aula virtual</vt:lpstr>
      <vt:lpstr>Plataforma web</vt:lpstr>
      <vt:lpstr>Elementos de la solución</vt:lpstr>
      <vt:lpstr>¿Por qué Fallan los escolares?</vt:lpstr>
      <vt:lpstr>Presentación de PowerPoint</vt:lpstr>
      <vt:lpstr>Vocabulario priorizado y no al azar</vt:lpstr>
      <vt:lpstr>Cuando estábamos comiendo llegaron José y su familia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WORLD OF ENGLISH AND FRANCASE</dc:title>
  <dc:creator>Frank</dc:creator>
  <cp:lastModifiedBy>HP</cp:lastModifiedBy>
  <cp:revision>71</cp:revision>
  <dcterms:created xsi:type="dcterms:W3CDTF">2015-09-25T17:22:18Z</dcterms:created>
  <dcterms:modified xsi:type="dcterms:W3CDTF">2018-04-24T16:37:50Z</dcterms:modified>
</cp:coreProperties>
</file>